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9"/>
  </p:notesMasterIdLst>
  <p:sldIdLst>
    <p:sldId id="506" r:id="rId5"/>
    <p:sldId id="256" r:id="rId6"/>
    <p:sldId id="257" r:id="rId7"/>
    <p:sldId id="383" r:id="rId8"/>
    <p:sldId id="508" r:id="rId9"/>
    <p:sldId id="386" r:id="rId10"/>
    <p:sldId id="513" r:id="rId11"/>
    <p:sldId id="522" r:id="rId12"/>
    <p:sldId id="467" r:id="rId13"/>
    <p:sldId id="465" r:id="rId14"/>
    <p:sldId id="536" r:id="rId15"/>
    <p:sldId id="537" r:id="rId16"/>
    <p:sldId id="539" r:id="rId17"/>
    <p:sldId id="531" r:id="rId18"/>
    <p:sldId id="538" r:id="rId19"/>
    <p:sldId id="459" r:id="rId20"/>
    <p:sldId id="490" r:id="rId21"/>
    <p:sldId id="458" r:id="rId22"/>
    <p:sldId id="343" r:id="rId23"/>
    <p:sldId id="514" r:id="rId24"/>
    <p:sldId id="540" r:id="rId25"/>
    <p:sldId id="502" r:id="rId26"/>
    <p:sldId id="515" r:id="rId27"/>
    <p:sldId id="474" r:id="rId28"/>
    <p:sldId id="491" r:id="rId29"/>
    <p:sldId id="497" r:id="rId30"/>
    <p:sldId id="498" r:id="rId31"/>
    <p:sldId id="339" r:id="rId32"/>
    <p:sldId id="541" r:id="rId33"/>
    <p:sldId id="542" r:id="rId34"/>
    <p:sldId id="289" r:id="rId35"/>
    <p:sldId id="519" r:id="rId36"/>
    <p:sldId id="521" r:id="rId37"/>
    <p:sldId id="518" r:id="rId38"/>
    <p:sldId id="504" r:id="rId39"/>
    <p:sldId id="507" r:id="rId40"/>
    <p:sldId id="526" r:id="rId41"/>
    <p:sldId id="391" r:id="rId42"/>
    <p:sldId id="501" r:id="rId43"/>
    <p:sldId id="528" r:id="rId44"/>
    <p:sldId id="527" r:id="rId45"/>
    <p:sldId id="535" r:id="rId46"/>
    <p:sldId id="505" r:id="rId47"/>
    <p:sldId id="534" r:id="rId48"/>
  </p:sldIdLst>
  <p:sldSz cx="12192000" cy="6858000"/>
  <p:notesSz cx="6794500" cy="9931400"/>
  <p:defaultTextStyle>
    <a:defPPr>
      <a:defRPr lang="nb-NO"/>
    </a:defPPr>
    <a:lvl1pPr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1pPr>
    <a:lvl2pPr marL="4572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2pPr>
    <a:lvl3pPr marL="9144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3pPr>
    <a:lvl4pPr marL="13716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4pPr>
    <a:lvl5pPr marL="1828800" algn="l" rtl="0" fontAlgn="base">
      <a:spcBef>
        <a:spcPct val="0"/>
      </a:spcBef>
      <a:spcAft>
        <a:spcPct val="0"/>
      </a:spcAft>
      <a:defRPr sz="2400" kern="1200">
        <a:solidFill>
          <a:schemeClr val="tx1"/>
        </a:solidFill>
        <a:latin typeface="Times New Roman" pitchFamily="18" charset="0"/>
        <a:ea typeface="+mn-ea"/>
        <a:cs typeface="Times New Roman" pitchFamily="18" charset="0"/>
      </a:defRPr>
    </a:lvl5pPr>
    <a:lvl6pPr marL="2286000" algn="l" defTabSz="914400" rtl="0" eaLnBrk="1" latinLnBrk="0" hangingPunct="1">
      <a:defRPr sz="2400" kern="1200">
        <a:solidFill>
          <a:schemeClr val="tx1"/>
        </a:solidFill>
        <a:latin typeface="Times New Roman" pitchFamily="18" charset="0"/>
        <a:ea typeface="+mn-ea"/>
        <a:cs typeface="Times New Roman" pitchFamily="18" charset="0"/>
      </a:defRPr>
    </a:lvl6pPr>
    <a:lvl7pPr marL="2743200" algn="l" defTabSz="914400" rtl="0" eaLnBrk="1" latinLnBrk="0" hangingPunct="1">
      <a:defRPr sz="2400" kern="1200">
        <a:solidFill>
          <a:schemeClr val="tx1"/>
        </a:solidFill>
        <a:latin typeface="Times New Roman" pitchFamily="18" charset="0"/>
        <a:ea typeface="+mn-ea"/>
        <a:cs typeface="Times New Roman" pitchFamily="18" charset="0"/>
      </a:defRPr>
    </a:lvl7pPr>
    <a:lvl8pPr marL="3200400" algn="l" defTabSz="914400" rtl="0" eaLnBrk="1" latinLnBrk="0" hangingPunct="1">
      <a:defRPr sz="2400" kern="1200">
        <a:solidFill>
          <a:schemeClr val="tx1"/>
        </a:solidFill>
        <a:latin typeface="Times New Roman" pitchFamily="18" charset="0"/>
        <a:ea typeface="+mn-ea"/>
        <a:cs typeface="Times New Roman" pitchFamily="18" charset="0"/>
      </a:defRPr>
    </a:lvl8pPr>
    <a:lvl9pPr marL="3657600" algn="l" defTabSz="914400" rtl="0" eaLnBrk="1" latinLnBrk="0" hangingPunct="1">
      <a:defRPr sz="2400" kern="1200">
        <a:solidFill>
          <a:schemeClr val="tx1"/>
        </a:solidFill>
        <a:latin typeface="Times New Roman" pitchFamily="18" charset="0"/>
        <a:ea typeface="+mn-ea"/>
        <a:cs typeface="Times New Roman" pitchFamily="18"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dmar N. Sjåvik" initials="ONS" lastIdx="1" clrIdx="0">
    <p:extLst>
      <p:ext uri="{19B8F6BF-5375-455C-9EA6-DF929625EA0E}">
        <p15:presenceInfo xmlns:p15="http://schemas.microsoft.com/office/powerpoint/2012/main" userId="S::oddsja@vgs.nfk.no::29e96fac-f2a1-427f-98da-c57aff30c1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A5"/>
    <a:srgbClr val="0082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084A91-418B-4299-AFC0-BC5A866579C8}" v="279" dt="2026-10-28T13:43:06.894"/>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86683" autoAdjust="0"/>
  </p:normalViewPr>
  <p:slideViewPr>
    <p:cSldViewPr snapToGrid="0">
      <p:cViewPr varScale="1">
        <p:scale>
          <a:sx n="78" d="100"/>
          <a:sy n="78" d="100"/>
        </p:scale>
        <p:origin x="96" y="4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4283" cy="496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22" tIns="46561" rIns="93122" bIns="46561" numCol="1" anchor="t" anchorCtr="0" compatLnSpc="1">
            <a:prstTxWarp prst="textNoShape">
              <a:avLst/>
            </a:prstTxWarp>
          </a:bodyPr>
          <a:lstStyle>
            <a:lvl1pPr>
              <a:defRPr sz="1200">
                <a:latin typeface="Times New Roman" charset="0"/>
                <a:cs typeface="Times New Roman" charset="0"/>
              </a:defRPr>
            </a:lvl1pPr>
          </a:lstStyle>
          <a:p>
            <a:pPr>
              <a:defRPr/>
            </a:pPr>
            <a:endParaRPr lang="nb-NO"/>
          </a:p>
        </p:txBody>
      </p:sp>
      <p:sp>
        <p:nvSpPr>
          <p:cNvPr id="3075" name="Rectangle 3"/>
          <p:cNvSpPr>
            <a:spLocks noGrp="1" noChangeArrowheads="1"/>
          </p:cNvSpPr>
          <p:nvPr>
            <p:ph type="dt" idx="1"/>
          </p:nvPr>
        </p:nvSpPr>
        <p:spPr bwMode="auto">
          <a:xfrm>
            <a:off x="3850217" y="0"/>
            <a:ext cx="2944283" cy="496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22" tIns="46561" rIns="93122" bIns="46561" numCol="1" anchor="t" anchorCtr="0" compatLnSpc="1">
            <a:prstTxWarp prst="textNoShape">
              <a:avLst/>
            </a:prstTxWarp>
          </a:bodyPr>
          <a:lstStyle>
            <a:lvl1pPr algn="r">
              <a:defRPr sz="1200">
                <a:latin typeface="Times New Roman" charset="0"/>
                <a:cs typeface="Times New Roman" charset="0"/>
              </a:defRPr>
            </a:lvl1pPr>
          </a:lstStyle>
          <a:p>
            <a:pPr>
              <a:defRPr/>
            </a:pPr>
            <a:endParaRPr lang="nb-NO"/>
          </a:p>
        </p:txBody>
      </p:sp>
      <p:sp>
        <p:nvSpPr>
          <p:cNvPr id="5124" name="Rectangle 4"/>
          <p:cNvSpPr>
            <a:spLocks noGrp="1" noRot="1" noChangeAspect="1" noChangeArrowheads="1" noTextEdit="1"/>
          </p:cNvSpPr>
          <p:nvPr>
            <p:ph type="sldImg" idx="2"/>
          </p:nvPr>
        </p:nvSpPr>
        <p:spPr bwMode="auto">
          <a:xfrm>
            <a:off x="87313" y="744538"/>
            <a:ext cx="6619875" cy="37242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05934" y="4717415"/>
            <a:ext cx="4982634" cy="4469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22" tIns="46561" rIns="93122" bIns="46561" numCol="1" anchor="t" anchorCtr="0" compatLnSpc="1">
            <a:prstTxWarp prst="textNoShape">
              <a:avLst/>
            </a:prstTxWarp>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3078" name="Rectangle 6"/>
          <p:cNvSpPr>
            <a:spLocks noGrp="1" noChangeArrowheads="1"/>
          </p:cNvSpPr>
          <p:nvPr>
            <p:ph type="ftr" sz="quarter" idx="4"/>
          </p:nvPr>
        </p:nvSpPr>
        <p:spPr bwMode="auto">
          <a:xfrm>
            <a:off x="0" y="9434830"/>
            <a:ext cx="2944283" cy="496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22" tIns="46561" rIns="93122" bIns="46561" numCol="1" anchor="b" anchorCtr="0" compatLnSpc="1">
            <a:prstTxWarp prst="textNoShape">
              <a:avLst/>
            </a:prstTxWarp>
          </a:bodyPr>
          <a:lstStyle>
            <a:lvl1pPr>
              <a:defRPr sz="1200">
                <a:latin typeface="Times New Roman" charset="0"/>
                <a:cs typeface="Times New Roman" charset="0"/>
              </a:defRPr>
            </a:lvl1pPr>
          </a:lstStyle>
          <a:p>
            <a:pPr>
              <a:defRPr/>
            </a:pPr>
            <a:endParaRPr lang="nb-NO"/>
          </a:p>
        </p:txBody>
      </p:sp>
      <p:sp>
        <p:nvSpPr>
          <p:cNvPr id="3079" name="Rectangle 7"/>
          <p:cNvSpPr>
            <a:spLocks noGrp="1" noChangeArrowheads="1"/>
          </p:cNvSpPr>
          <p:nvPr>
            <p:ph type="sldNum" sz="quarter" idx="5"/>
          </p:nvPr>
        </p:nvSpPr>
        <p:spPr bwMode="auto">
          <a:xfrm>
            <a:off x="3850217" y="9434830"/>
            <a:ext cx="2944283" cy="496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22" tIns="46561" rIns="93122" bIns="46561" numCol="1" anchor="b" anchorCtr="0" compatLnSpc="1">
            <a:prstTxWarp prst="textNoShape">
              <a:avLst/>
            </a:prstTxWarp>
          </a:bodyPr>
          <a:lstStyle>
            <a:lvl1pPr algn="r">
              <a:defRPr sz="1200">
                <a:latin typeface="Times New Roman" charset="0"/>
                <a:cs typeface="Times New Roman" charset="0"/>
              </a:defRPr>
            </a:lvl1pPr>
          </a:lstStyle>
          <a:p>
            <a:pPr>
              <a:defRPr/>
            </a:pPr>
            <a:fld id="{2E0A4657-00C9-4B1F-B9DE-1B24037020E5}" type="slidenum">
              <a:rPr lang="nb-NO"/>
              <a:pPr>
                <a:defRPr/>
              </a:pPr>
              <a:t>‹#›</a:t>
            </a:fld>
            <a:endParaRPr lang="nb-NO"/>
          </a:p>
        </p:txBody>
      </p:sp>
    </p:spTree>
    <p:extLst>
      <p:ext uri="{BB962C8B-B14F-4D97-AF65-F5344CB8AC3E}">
        <p14:creationId xmlns:p14="http://schemas.microsoft.com/office/powerpoint/2010/main" val="151149209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Times New Roman" charset="0"/>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Times New Roman" charset="0"/>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Times New Roman" charset="0"/>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Times New Roman" charset="0"/>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Times New Roman"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nfk.no/tjenester/skole-og-opplaring/eksamen/eksamen-for-privatister-og-praksiskandidater/viktig-informasjon-til-deg-som-skal-ta-skriftlig-eksamen/"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cs typeface="Times New Roman" pitchFamily="18" charset="0"/>
              </a:defRPr>
            </a:lvl1pPr>
            <a:lvl2pPr marL="756620" indent="-291008" eaLnBrk="0" hangingPunct="0">
              <a:spcBef>
                <a:spcPct val="30000"/>
              </a:spcBef>
              <a:defRPr sz="1200">
                <a:solidFill>
                  <a:schemeClr val="tx1"/>
                </a:solidFill>
                <a:latin typeface="Times New Roman" pitchFamily="18" charset="0"/>
                <a:cs typeface="Times New Roman" pitchFamily="18" charset="0"/>
              </a:defRPr>
            </a:lvl2pPr>
            <a:lvl3pPr marL="1164031" indent="-232806" eaLnBrk="0" hangingPunct="0">
              <a:spcBef>
                <a:spcPct val="30000"/>
              </a:spcBef>
              <a:defRPr sz="1200">
                <a:solidFill>
                  <a:schemeClr val="tx1"/>
                </a:solidFill>
                <a:latin typeface="Times New Roman" pitchFamily="18" charset="0"/>
                <a:cs typeface="Times New Roman" pitchFamily="18" charset="0"/>
              </a:defRPr>
            </a:lvl3pPr>
            <a:lvl4pPr marL="1629644" indent="-232806" eaLnBrk="0" hangingPunct="0">
              <a:spcBef>
                <a:spcPct val="30000"/>
              </a:spcBef>
              <a:defRPr sz="1200">
                <a:solidFill>
                  <a:schemeClr val="tx1"/>
                </a:solidFill>
                <a:latin typeface="Times New Roman" pitchFamily="18" charset="0"/>
                <a:cs typeface="Times New Roman" pitchFamily="18" charset="0"/>
              </a:defRPr>
            </a:lvl4pPr>
            <a:lvl5pPr marL="2095256" indent="-232806" eaLnBrk="0" hangingPunct="0">
              <a:spcBef>
                <a:spcPct val="30000"/>
              </a:spcBef>
              <a:defRPr sz="1200">
                <a:solidFill>
                  <a:schemeClr val="tx1"/>
                </a:solidFill>
                <a:latin typeface="Times New Roman" pitchFamily="18" charset="0"/>
                <a:cs typeface="Times New Roman" pitchFamily="18" charset="0"/>
              </a:defRPr>
            </a:lvl5pPr>
            <a:lvl6pPr marL="2560869" indent="-232806"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3026481" indent="-232806"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92094" indent="-232806"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957706" indent="-232806"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41953FAC-8C22-4CD9-B5ED-F1864AAFBFF5}" type="slidenum">
              <a:rPr lang="nb-NO" altLang="nb-NO" smtClean="0"/>
              <a:pPr eaLnBrk="1" hangingPunct="1">
                <a:spcBef>
                  <a:spcPct val="0"/>
                </a:spcBef>
              </a:pPr>
              <a:t>1</a:t>
            </a:fld>
            <a:endParaRPr lang="nb-NO" altLang="nb-NO"/>
          </a:p>
        </p:txBody>
      </p:sp>
      <p:sp>
        <p:nvSpPr>
          <p:cNvPr id="6147" name="Rectangle 2"/>
          <p:cNvSpPr>
            <a:spLocks noGrp="1" noRot="1" noChangeAspect="1" noChangeArrowheads="1" noTextEdit="1"/>
          </p:cNvSpPr>
          <p:nvPr>
            <p:ph type="sldImg"/>
          </p:nvPr>
        </p:nvSpPr>
        <p:spPr>
          <a:xfrm>
            <a:off x="390525" y="698500"/>
            <a:ext cx="6207125" cy="3490913"/>
          </a:xfrm>
          <a:ln/>
        </p:spPr>
      </p:sp>
      <p:sp>
        <p:nvSpPr>
          <p:cNvPr id="6148" name="Rectangle 3"/>
          <p:cNvSpPr>
            <a:spLocks noGrp="1" noChangeArrowheads="1"/>
          </p:cNvSpPr>
          <p:nvPr>
            <p:ph type="body" idx="1"/>
          </p:nvPr>
        </p:nvSpPr>
        <p:spPr>
          <a:noFill/>
        </p:spPr>
        <p:txBody>
          <a:bodyPr/>
          <a:lstStyle/>
          <a:p>
            <a:pPr eaLnBrk="1" hangingPunct="1"/>
            <a:r>
              <a:rPr lang="nb-NO" altLang="nb-NO" dirty="0">
                <a:latin typeface="Times New Roman" pitchFamily="18" charset="0"/>
                <a:cs typeface="Times New Roman" pitchFamily="18" charset="0"/>
              </a:rPr>
              <a:t>Vårens vakreste eventyr</a:t>
            </a:r>
          </a:p>
        </p:txBody>
      </p:sp>
    </p:spTree>
    <p:extLst>
      <p:ext uri="{BB962C8B-B14F-4D97-AF65-F5344CB8AC3E}">
        <p14:creationId xmlns:p14="http://schemas.microsoft.com/office/powerpoint/2010/main" val="469999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cs typeface="Times New Roman" pitchFamily="18" charset="0"/>
              </a:defRPr>
            </a:lvl1pPr>
            <a:lvl2pPr marL="756620" indent="-291008" eaLnBrk="0" hangingPunct="0">
              <a:spcBef>
                <a:spcPct val="30000"/>
              </a:spcBef>
              <a:defRPr sz="1200">
                <a:solidFill>
                  <a:schemeClr val="tx1"/>
                </a:solidFill>
                <a:latin typeface="Times New Roman" pitchFamily="18" charset="0"/>
                <a:cs typeface="Times New Roman" pitchFamily="18" charset="0"/>
              </a:defRPr>
            </a:lvl2pPr>
            <a:lvl3pPr marL="1164031" indent="-232806" eaLnBrk="0" hangingPunct="0">
              <a:spcBef>
                <a:spcPct val="30000"/>
              </a:spcBef>
              <a:defRPr sz="1200">
                <a:solidFill>
                  <a:schemeClr val="tx1"/>
                </a:solidFill>
                <a:latin typeface="Times New Roman" pitchFamily="18" charset="0"/>
                <a:cs typeface="Times New Roman" pitchFamily="18" charset="0"/>
              </a:defRPr>
            </a:lvl3pPr>
            <a:lvl4pPr marL="1629644" indent="-232806" eaLnBrk="0" hangingPunct="0">
              <a:spcBef>
                <a:spcPct val="30000"/>
              </a:spcBef>
              <a:defRPr sz="1200">
                <a:solidFill>
                  <a:schemeClr val="tx1"/>
                </a:solidFill>
                <a:latin typeface="Times New Roman" pitchFamily="18" charset="0"/>
                <a:cs typeface="Times New Roman" pitchFamily="18" charset="0"/>
              </a:defRPr>
            </a:lvl4pPr>
            <a:lvl5pPr marL="2095256" indent="-232806" eaLnBrk="0" hangingPunct="0">
              <a:spcBef>
                <a:spcPct val="30000"/>
              </a:spcBef>
              <a:defRPr sz="1200">
                <a:solidFill>
                  <a:schemeClr val="tx1"/>
                </a:solidFill>
                <a:latin typeface="Times New Roman" pitchFamily="18" charset="0"/>
                <a:cs typeface="Times New Roman" pitchFamily="18" charset="0"/>
              </a:defRPr>
            </a:lvl5pPr>
            <a:lvl6pPr marL="2560869" indent="-232806" eaLnBrk="0" fontAlgn="base" hangingPunct="0">
              <a:spcBef>
                <a:spcPct val="30000"/>
              </a:spcBef>
              <a:spcAft>
                <a:spcPct val="0"/>
              </a:spcAft>
              <a:defRPr sz="1200">
                <a:solidFill>
                  <a:schemeClr val="tx1"/>
                </a:solidFill>
                <a:latin typeface="Times New Roman" pitchFamily="18" charset="0"/>
                <a:cs typeface="Times New Roman" pitchFamily="18" charset="0"/>
              </a:defRPr>
            </a:lvl6pPr>
            <a:lvl7pPr marL="3026481" indent="-232806" eaLnBrk="0" fontAlgn="base" hangingPunct="0">
              <a:spcBef>
                <a:spcPct val="30000"/>
              </a:spcBef>
              <a:spcAft>
                <a:spcPct val="0"/>
              </a:spcAft>
              <a:defRPr sz="1200">
                <a:solidFill>
                  <a:schemeClr val="tx1"/>
                </a:solidFill>
                <a:latin typeface="Times New Roman" pitchFamily="18" charset="0"/>
                <a:cs typeface="Times New Roman" pitchFamily="18" charset="0"/>
              </a:defRPr>
            </a:lvl7pPr>
            <a:lvl8pPr marL="3492094" indent="-232806" eaLnBrk="0" fontAlgn="base" hangingPunct="0">
              <a:spcBef>
                <a:spcPct val="30000"/>
              </a:spcBef>
              <a:spcAft>
                <a:spcPct val="0"/>
              </a:spcAft>
              <a:defRPr sz="1200">
                <a:solidFill>
                  <a:schemeClr val="tx1"/>
                </a:solidFill>
                <a:latin typeface="Times New Roman" pitchFamily="18" charset="0"/>
                <a:cs typeface="Times New Roman" pitchFamily="18" charset="0"/>
              </a:defRPr>
            </a:lvl8pPr>
            <a:lvl9pPr marL="3957706" indent="-232806" eaLnBrk="0" fontAlgn="base" hangingPunct="0">
              <a:spcBef>
                <a:spcPct val="30000"/>
              </a:spcBef>
              <a:spcAft>
                <a:spcPct val="0"/>
              </a:spcAft>
              <a:defRPr sz="1200">
                <a:solidFill>
                  <a:schemeClr val="tx1"/>
                </a:solidFill>
                <a:latin typeface="Times New Roman" pitchFamily="18" charset="0"/>
                <a:cs typeface="Times New Roman" pitchFamily="18" charset="0"/>
              </a:defRPr>
            </a:lvl9pPr>
          </a:lstStyle>
          <a:p>
            <a:pPr eaLnBrk="1" hangingPunct="1">
              <a:spcBef>
                <a:spcPct val="0"/>
              </a:spcBef>
            </a:pPr>
            <a:fld id="{41953FAC-8C22-4CD9-B5ED-F1864AAFBFF5}" type="slidenum">
              <a:rPr lang="nb-NO" altLang="nb-NO" smtClean="0"/>
              <a:pPr eaLnBrk="1" hangingPunct="1">
                <a:spcBef>
                  <a:spcPct val="0"/>
                </a:spcBef>
              </a:pPr>
              <a:t>2</a:t>
            </a:fld>
            <a:endParaRPr lang="nb-NO" altLang="nb-NO"/>
          </a:p>
        </p:txBody>
      </p:sp>
      <p:sp>
        <p:nvSpPr>
          <p:cNvPr id="6147" name="Rectangle 2"/>
          <p:cNvSpPr>
            <a:spLocks noGrp="1" noRot="1" noChangeAspect="1" noChangeArrowheads="1" noTextEdit="1"/>
          </p:cNvSpPr>
          <p:nvPr>
            <p:ph type="sldImg"/>
          </p:nvPr>
        </p:nvSpPr>
        <p:spPr>
          <a:xfrm>
            <a:off x="87313" y="744538"/>
            <a:ext cx="6619875" cy="3724275"/>
          </a:xfrm>
          <a:ln/>
        </p:spPr>
      </p:sp>
      <p:sp>
        <p:nvSpPr>
          <p:cNvPr id="6148" name="Rectangle 3"/>
          <p:cNvSpPr>
            <a:spLocks noGrp="1" noChangeArrowheads="1"/>
          </p:cNvSpPr>
          <p:nvPr>
            <p:ph type="body" idx="1"/>
          </p:nvPr>
        </p:nvSpPr>
        <p:spPr>
          <a:noFill/>
        </p:spPr>
        <p:txBody>
          <a:bodyPr/>
          <a:lstStyle/>
          <a:p>
            <a:pPr eaLnBrk="1" hangingPunct="1"/>
            <a:r>
              <a:rPr lang="nb-NO" altLang="nb-NO" dirty="0">
                <a:latin typeface="Times New Roman" pitchFamily="18" charset="0"/>
                <a:cs typeface="Times New Roman" pitchFamily="18" charset="0"/>
              </a:rPr>
              <a:t>Velkommen – Innledende informasjon</a:t>
            </a:r>
          </a:p>
        </p:txBody>
      </p:sp>
    </p:spTree>
    <p:extLst>
      <p:ext uri="{BB962C8B-B14F-4D97-AF65-F5344CB8AC3E}">
        <p14:creationId xmlns:p14="http://schemas.microsoft.com/office/powerpoint/2010/main" val="469999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Videoopptak</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3</a:t>
            </a:fld>
            <a:endParaRPr lang="nb-NO"/>
          </a:p>
        </p:txBody>
      </p:sp>
    </p:spTree>
    <p:extLst>
      <p:ext uri="{BB962C8B-B14F-4D97-AF65-F5344CB8AC3E}">
        <p14:creationId xmlns:p14="http://schemas.microsoft.com/office/powerpoint/2010/main" val="4010770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Så </a:t>
            </a:r>
            <a:r>
              <a:rPr lang="nb-NO"/>
              <a:t>ingen spørsmål </a:t>
            </a:r>
            <a:r>
              <a:rPr lang="nb-NO" dirty="0"/>
              <a:t>i dag om det som </a:t>
            </a:r>
            <a:r>
              <a:rPr lang="nb-NO"/>
              <a:t>skjer i del 3 i dag </a:t>
            </a:r>
            <a:r>
              <a:rPr lang="nb-NO">
                <a:sym typeface="Wingdings" panose="05000000000000000000" pitchFamily="2" charset="2"/>
              </a:rPr>
              <a:t></a:t>
            </a:r>
            <a:endParaRPr lang="nb-NO" dirty="0"/>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4</a:t>
            </a:fld>
            <a:endParaRPr lang="nb-NO"/>
          </a:p>
        </p:txBody>
      </p:sp>
    </p:spTree>
    <p:extLst>
      <p:ext uri="{BB962C8B-B14F-4D97-AF65-F5344CB8AC3E}">
        <p14:creationId xmlns:p14="http://schemas.microsoft.com/office/powerpoint/2010/main" val="191587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Man kan ikke belage seg kun på ren flaks … Forberedelse må til – Og allerede er dere til en viss grad forberedt gjennom den erfaring dere har opparbeidet dere gjennom arbeidserfaring.</a:t>
            </a:r>
          </a:p>
          <a:p>
            <a:endParaRPr lang="nb-NO" dirty="0"/>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5</a:t>
            </a:fld>
            <a:endParaRPr lang="nb-NO"/>
          </a:p>
        </p:txBody>
      </p:sp>
    </p:spTree>
    <p:extLst>
      <p:ext uri="{BB962C8B-B14F-4D97-AF65-F5344CB8AC3E}">
        <p14:creationId xmlns:p14="http://schemas.microsoft.com/office/powerpoint/2010/main" val="2681380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ssholder for lysbilde 1">
            <a:extLst>
              <a:ext uri="{FF2B5EF4-FFF2-40B4-BE49-F238E27FC236}">
                <a16:creationId xmlns:a16="http://schemas.microsoft.com/office/drawing/2014/main" id="{10A05282-5477-4E8F-A3E2-EF926AEE46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ssholder for notater 2">
            <a:extLst>
              <a:ext uri="{FF2B5EF4-FFF2-40B4-BE49-F238E27FC236}">
                <a16:creationId xmlns:a16="http://schemas.microsoft.com/office/drawing/2014/main" id="{EF4A22D1-3A84-4D20-ABE6-21788E66CF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b="1" dirty="0">
                <a:solidFill>
                  <a:srgbClr val="030442"/>
                </a:solidFill>
                <a:latin typeface="Source Sans Pro" panose="020B0503030403020204" pitchFamily="34" charset="0"/>
              </a:rPr>
              <a:t>Teorieksamen må være bestått før oppmelding til den praktiske prøven.</a:t>
            </a:r>
            <a:endParaRPr lang="nb-NO" altLang="nb-NO" dirty="0">
              <a:solidFill>
                <a:srgbClr val="030442"/>
              </a:solidFill>
              <a:latin typeface="Source Sans Pro" panose="020B0503030403020204" pitchFamily="34" charset="0"/>
            </a:endParaRPr>
          </a:p>
          <a:p>
            <a:r>
              <a:rPr lang="nb-NO" altLang="nb-NO" dirty="0">
                <a:latin typeface="Times New Roman" panose="02020603050405020304" pitchFamily="18" charset="0"/>
              </a:rPr>
              <a:t>Praktisk erfaring er en stor fordel – Læreplan for denne eksamen ligger på Vg3-nivå og omhandler dermed praktiske kompetansemål, som dere vil kjenne dere godt igjen i fra egen jobberfaring, og kanskje relevant skolegang, men skal her framstilles i teoretisk form.</a:t>
            </a:r>
          </a:p>
          <a:p>
            <a:endParaRPr lang="nb-NO" altLang="nb-NO" dirty="0">
              <a:latin typeface="Times New Roman" panose="02020603050405020304" pitchFamily="18" charset="0"/>
            </a:endParaRPr>
          </a:p>
          <a:p>
            <a:endParaRPr lang="nb-NO" altLang="nb-NO" dirty="0">
              <a:latin typeface="Times New Roman" panose="02020603050405020304" pitchFamily="18" charset="0"/>
            </a:endParaRPr>
          </a:p>
        </p:txBody>
      </p:sp>
      <p:sp>
        <p:nvSpPr>
          <p:cNvPr id="14340" name="Plassholder for dato 3">
            <a:extLst>
              <a:ext uri="{FF2B5EF4-FFF2-40B4-BE49-F238E27FC236}">
                <a16:creationId xmlns:a16="http://schemas.microsoft.com/office/drawing/2014/main" id="{6A4D4132-D5E5-40CC-BE5B-A07A5FC44966}"/>
              </a:ext>
            </a:extLst>
          </p:cNvPr>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3687" indent="-286158">
              <a:defRPr sz="2400">
                <a:solidFill>
                  <a:schemeClr val="tx1"/>
                </a:solidFill>
                <a:latin typeface="Calibri" panose="020F0502020204030204" pitchFamily="34" charset="0"/>
                <a:ea typeface="MS PGothic" panose="020B0600070205080204" pitchFamily="34" charset="-128"/>
              </a:defRPr>
            </a:lvl2pPr>
            <a:lvl3pPr marL="1146248" indent="-227957">
              <a:defRPr sz="2400">
                <a:solidFill>
                  <a:schemeClr val="tx1"/>
                </a:solidFill>
                <a:latin typeface="Calibri" panose="020F0502020204030204" pitchFamily="34" charset="0"/>
                <a:ea typeface="MS PGothic" panose="020B0600070205080204" pitchFamily="34" charset="-128"/>
              </a:defRPr>
            </a:lvl3pPr>
            <a:lvl4pPr marL="1603776" indent="-227957">
              <a:defRPr sz="2400">
                <a:solidFill>
                  <a:schemeClr val="tx1"/>
                </a:solidFill>
                <a:latin typeface="Calibri" panose="020F0502020204030204" pitchFamily="34" charset="0"/>
                <a:ea typeface="MS PGothic" panose="020B0600070205080204" pitchFamily="34" charset="-128"/>
              </a:defRPr>
            </a:lvl4pPr>
            <a:lvl5pPr marL="2062922" indent="-227957">
              <a:defRPr sz="2400">
                <a:solidFill>
                  <a:schemeClr val="tx1"/>
                </a:solidFill>
                <a:latin typeface="Calibri" panose="020F0502020204030204" pitchFamily="34" charset="0"/>
                <a:ea typeface="MS PGothic" panose="020B0600070205080204" pitchFamily="34" charset="-128"/>
              </a:defRPr>
            </a:lvl5pPr>
            <a:lvl6pPr marL="2528534"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94147"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59759"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925372"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nb-NO" altLang="nb-NO" sz="1200"/>
          </a:p>
        </p:txBody>
      </p:sp>
      <p:sp>
        <p:nvSpPr>
          <p:cNvPr id="14341" name="Plassholder for bunntekst 4">
            <a:extLst>
              <a:ext uri="{FF2B5EF4-FFF2-40B4-BE49-F238E27FC236}">
                <a16:creationId xmlns:a16="http://schemas.microsoft.com/office/drawing/2014/main" id="{0972BDE7-3499-44A5-9031-864E5416E51B}"/>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Calibri" panose="020F0502020204030204" pitchFamily="34" charset="0"/>
                <a:ea typeface="MS PGothic" panose="020B0600070205080204" pitchFamily="34" charset="-128"/>
              </a:defRPr>
            </a:lvl1pPr>
            <a:lvl2pPr marL="743687" indent="-286158">
              <a:defRPr sz="2400">
                <a:solidFill>
                  <a:schemeClr val="tx1"/>
                </a:solidFill>
                <a:latin typeface="Calibri" panose="020F0502020204030204" pitchFamily="34" charset="0"/>
                <a:ea typeface="MS PGothic" panose="020B0600070205080204" pitchFamily="34" charset="-128"/>
              </a:defRPr>
            </a:lvl2pPr>
            <a:lvl3pPr marL="1146248" indent="-227957">
              <a:defRPr sz="2400">
                <a:solidFill>
                  <a:schemeClr val="tx1"/>
                </a:solidFill>
                <a:latin typeface="Calibri" panose="020F0502020204030204" pitchFamily="34" charset="0"/>
                <a:ea typeface="MS PGothic" panose="020B0600070205080204" pitchFamily="34" charset="-128"/>
              </a:defRPr>
            </a:lvl3pPr>
            <a:lvl4pPr marL="1603776" indent="-227957">
              <a:defRPr sz="2400">
                <a:solidFill>
                  <a:schemeClr val="tx1"/>
                </a:solidFill>
                <a:latin typeface="Calibri" panose="020F0502020204030204" pitchFamily="34" charset="0"/>
                <a:ea typeface="MS PGothic" panose="020B0600070205080204" pitchFamily="34" charset="-128"/>
              </a:defRPr>
            </a:lvl4pPr>
            <a:lvl5pPr marL="2062922" indent="-227957">
              <a:defRPr sz="2400">
                <a:solidFill>
                  <a:schemeClr val="tx1"/>
                </a:solidFill>
                <a:latin typeface="Calibri" panose="020F0502020204030204" pitchFamily="34" charset="0"/>
                <a:ea typeface="MS PGothic" panose="020B0600070205080204" pitchFamily="34" charset="-128"/>
              </a:defRPr>
            </a:lvl5pPr>
            <a:lvl6pPr marL="2528534"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94147"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59759"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925372"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nb-NO" altLang="nb-NO" sz="1200"/>
          </a:p>
        </p:txBody>
      </p:sp>
      <p:sp>
        <p:nvSpPr>
          <p:cNvPr id="14342" name="Plassholder for lysbildenummer 5">
            <a:extLst>
              <a:ext uri="{FF2B5EF4-FFF2-40B4-BE49-F238E27FC236}">
                <a16:creationId xmlns:a16="http://schemas.microsoft.com/office/drawing/2014/main" id="{8DF335DE-1992-4D1B-8534-40469007DD6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1pPr>
            <a:lvl2pPr marL="743687" indent="-286158">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2pPr>
            <a:lvl3pPr marL="1146248" indent="-227957">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3pPr>
            <a:lvl4pPr marL="1603776" indent="-227957">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4pPr>
            <a:lvl5pPr marL="2062922" indent="-227957">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5pPr>
            <a:lvl6pPr marL="2528534" indent="-227957" defTabSz="465612" eaLnBrk="0" fontAlgn="base" hangingPunct="0">
              <a:spcBef>
                <a:spcPct val="0"/>
              </a:spcBef>
              <a:spcAft>
                <a:spcPct val="0"/>
              </a:spcAft>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6pPr>
            <a:lvl7pPr marL="2994147" indent="-227957" defTabSz="465612" eaLnBrk="0" fontAlgn="base" hangingPunct="0">
              <a:spcBef>
                <a:spcPct val="0"/>
              </a:spcBef>
              <a:spcAft>
                <a:spcPct val="0"/>
              </a:spcAft>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7pPr>
            <a:lvl8pPr marL="3459759" indent="-227957" defTabSz="465612" eaLnBrk="0" fontAlgn="base" hangingPunct="0">
              <a:spcBef>
                <a:spcPct val="0"/>
              </a:spcBef>
              <a:spcAft>
                <a:spcPct val="0"/>
              </a:spcAft>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8pPr>
            <a:lvl9pPr marL="3925372" indent="-227957" defTabSz="465612" eaLnBrk="0" fontAlgn="base" hangingPunct="0">
              <a:spcBef>
                <a:spcPct val="0"/>
              </a:spcBef>
              <a:spcAft>
                <a:spcPct val="0"/>
              </a:spcAft>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9pPr>
          </a:lstStyle>
          <a:p>
            <a:fld id="{A2E6FA7F-99FC-4751-BFC5-7B7CCAA40259}" type="slidenum">
              <a:rPr lang="nb-NO" altLang="nb-NO" sz="1200">
                <a:solidFill>
                  <a:srgbClr val="000000"/>
                </a:solidFill>
                <a:latin typeface="Times New Roman" panose="02020603050405020304" pitchFamily="18" charset="0"/>
                <a:ea typeface="Arial Unicode MS"/>
                <a:cs typeface="Arial Unicode MS"/>
              </a:rPr>
              <a:pPr/>
              <a:t>6</a:t>
            </a:fld>
            <a:endParaRPr lang="nb-NO" altLang="nb-NO" sz="1200">
              <a:solidFill>
                <a:srgbClr val="000000"/>
              </a:solidFill>
              <a:latin typeface="Times New Roman" panose="02020603050405020304" pitchFamily="18" charset="0"/>
              <a:ea typeface="Arial Unicode MS"/>
              <a:cs typeface="Arial Unicode M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Mye ved eksamenene er ganske likt, mens en god del kan variere … Bredt utvalg av </a:t>
            </a:r>
            <a:r>
              <a:rPr lang="nb-NO" dirty="0" err="1"/>
              <a:t>yrkesfagseksaminanter</a:t>
            </a:r>
            <a:r>
              <a:rPr lang="nb-NO" dirty="0"/>
              <a:t> til stede her. DU er eksperten på ditt fagfelt!</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7</a:t>
            </a:fld>
            <a:endParaRPr lang="nb-NO"/>
          </a:p>
        </p:txBody>
      </p:sp>
    </p:spTree>
    <p:extLst>
      <p:ext uri="{BB962C8B-B14F-4D97-AF65-F5344CB8AC3E}">
        <p14:creationId xmlns:p14="http://schemas.microsoft.com/office/powerpoint/2010/main" val="3636737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er ingen norskprøve … men en må være så pass god i norsk at man klarer å få vist sin kompetanse (sette ord på), og en viss grad av digitale ferdigheter/PC.</a:t>
            </a:r>
          </a:p>
          <a:p>
            <a:r>
              <a:rPr lang="nb-NO" dirty="0"/>
              <a:t>Anbefalt B1</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8</a:t>
            </a:fld>
            <a:endParaRPr lang="nb-NO"/>
          </a:p>
        </p:txBody>
      </p:sp>
    </p:spTree>
    <p:extLst>
      <p:ext uri="{BB962C8B-B14F-4D97-AF65-F5344CB8AC3E}">
        <p14:creationId xmlns:p14="http://schemas.microsoft.com/office/powerpoint/2010/main" val="3722848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Gammel illustrasjon</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9</a:t>
            </a:fld>
            <a:endParaRPr lang="nb-NO"/>
          </a:p>
        </p:txBody>
      </p:sp>
    </p:spTree>
    <p:extLst>
      <p:ext uri="{BB962C8B-B14F-4D97-AF65-F5344CB8AC3E}">
        <p14:creationId xmlns:p14="http://schemas.microsoft.com/office/powerpoint/2010/main" val="2208728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Forberedelsesdel</a:t>
            </a:r>
            <a:r>
              <a:rPr lang="nb-NO" dirty="0"/>
              <a:t> ber nå borte .. Si at du kommer tilbake til kandidat.udir.no</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10</a:t>
            </a:fld>
            <a:endParaRPr lang="nb-NO"/>
          </a:p>
        </p:txBody>
      </p:sp>
    </p:spTree>
    <p:extLst>
      <p:ext uri="{BB962C8B-B14F-4D97-AF65-F5344CB8AC3E}">
        <p14:creationId xmlns:p14="http://schemas.microsoft.com/office/powerpoint/2010/main" val="4273248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4605" indent="-174605" defTabSz="931225">
              <a:buFont typeface="Arial" panose="020B0604020202020204" pitchFamily="34" charset="0"/>
              <a:buChar char="•"/>
              <a:defRPr/>
            </a:pPr>
            <a:r>
              <a:rPr lang="nb-NO" i="1" dirty="0"/>
              <a:t>«Utdanningsdirektoratet har tatt i bruk sikker nettleser i utvalgte fag på videregående. </a:t>
            </a:r>
          </a:p>
          <a:p>
            <a:pPr marL="174605" indent="-174605" defTabSz="931225">
              <a:buFont typeface="Arial" panose="020B0604020202020204" pitchFamily="34" charset="0"/>
              <a:buChar char="•"/>
              <a:defRPr/>
            </a:pPr>
            <a:r>
              <a:rPr lang="nb-NO" i="1" dirty="0"/>
              <a:t>Bakgrunnen er utviklingen av kunstig intelligens og stadig mer avanserte hjelpemidler.</a:t>
            </a:r>
            <a:endParaRPr lang="nb-NO" dirty="0"/>
          </a:p>
          <a:p>
            <a:pPr marL="174605" indent="-174605" defTabSz="931225">
              <a:buFont typeface="Arial" panose="020B0604020202020204" pitchFamily="34" charset="0"/>
              <a:buChar char="•"/>
              <a:defRPr/>
            </a:pPr>
            <a:r>
              <a:rPr lang="nb-NO" dirty="0"/>
              <a:t>Sikker nettleser tas i bruk på eksamen for å hindre juks ved å stenge ute digitale hjelpemidler, kunstig intelligens og forhindre tilgang til internett/kommunikasjon.</a:t>
            </a:r>
            <a:endParaRPr lang="nb-NO" i="1" dirty="0"/>
          </a:p>
          <a:p>
            <a:pPr marL="174605" indent="-174605">
              <a:buFont typeface="Arial" panose="020B0604020202020204" pitchFamily="34" charset="0"/>
              <a:buChar char="•"/>
            </a:pPr>
            <a:endParaRPr lang="nb-NO" dirty="0"/>
          </a:p>
          <a:p>
            <a:pPr marL="174605" indent="-174605">
              <a:buFont typeface="Arial" panose="020B0604020202020204" pitchFamily="34" charset="0"/>
              <a:buChar char="•"/>
            </a:pPr>
            <a:r>
              <a:rPr lang="nb-NO" dirty="0"/>
              <a:t>Kandidat har ikke lov til å åpne egne filer på </a:t>
            </a:r>
            <a:r>
              <a:rPr lang="nb-NO" dirty="0" err="1"/>
              <a:t>PC’en</a:t>
            </a:r>
            <a:endParaRPr lang="nb-NO" dirty="0"/>
          </a:p>
          <a:p>
            <a:pPr marL="174605" indent="-174605">
              <a:buFont typeface="Arial" panose="020B0604020202020204" pitchFamily="34" charset="0"/>
              <a:buChar char="•"/>
            </a:pPr>
            <a:r>
              <a:rPr lang="nb-NO" dirty="0">
                <a:solidFill>
                  <a:srgbClr val="000000"/>
                </a:solidFill>
              </a:rPr>
              <a:t>Kandidat har ikke lov til å åpne eksamensinfo.nfk.no og bruke de «lovlige» nettressurser som ligger der</a:t>
            </a:r>
          </a:p>
          <a:p>
            <a:pPr marL="174605" indent="-174605">
              <a:buFont typeface="Arial" panose="020B0604020202020204" pitchFamily="34" charset="0"/>
              <a:buChar char="•"/>
            </a:pPr>
            <a:r>
              <a:rPr lang="nb-NO" dirty="0">
                <a:solidFill>
                  <a:srgbClr val="000000"/>
                </a:solidFill>
              </a:rPr>
              <a:t>Hvis dette skjer, og de blir oppdaget, så er dette regnet som fusk</a:t>
            </a:r>
          </a:p>
          <a:p>
            <a:pPr marL="174605" indent="-174605">
              <a:buFont typeface="Arial" panose="020B0604020202020204" pitchFamily="34" charset="0"/>
              <a:buChar char="•"/>
            </a:pPr>
            <a:endParaRPr lang="nb-NO" dirty="0">
              <a:solidFill>
                <a:srgbClr val="000000"/>
              </a:solidFill>
            </a:endParaRPr>
          </a:p>
          <a:p>
            <a:pPr marL="174605" indent="-174605">
              <a:buFont typeface="Arial" panose="020B0604020202020204" pitchFamily="34" charset="0"/>
              <a:buChar char="•"/>
            </a:pPr>
            <a:r>
              <a:rPr lang="nb-NO" dirty="0">
                <a:solidFill>
                  <a:srgbClr val="000000"/>
                </a:solidFill>
              </a:rPr>
              <a:t>OBS! Last ned SEB på forhånd!</a:t>
            </a:r>
          </a:p>
          <a:p>
            <a:endParaRPr lang="nb-NO" dirty="0">
              <a:solidFill>
                <a:srgbClr val="000000"/>
              </a:solidFill>
            </a:endParaRPr>
          </a:p>
          <a:p>
            <a:endParaRPr lang="nb-NO" dirty="0"/>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11</a:t>
            </a:fld>
            <a:endParaRPr lang="nb-NO"/>
          </a:p>
        </p:txBody>
      </p:sp>
    </p:spTree>
    <p:extLst>
      <p:ext uri="{BB962C8B-B14F-4D97-AF65-F5344CB8AC3E}">
        <p14:creationId xmlns:p14="http://schemas.microsoft.com/office/powerpoint/2010/main" val="2446710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OBS! Kommer tilbake til denne litt senere for alle andre, da dette er en tilsvarende ressursside for alle fagområder.</a:t>
            </a:r>
          </a:p>
          <a:p>
            <a:r>
              <a:rPr lang="nb-NO" dirty="0"/>
              <a:t>(LAST NED SEB PÅ FOPRHÅND (Se brukerveiledning- kandidat.udir.no – På eksamensdagen logger du inn på samme plass som alle andre – Kandidat </a:t>
            </a:r>
            <a:r>
              <a:rPr lang="nb-NO" dirty="0" err="1"/>
              <a:t>udir</a:t>
            </a:r>
            <a:r>
              <a:rPr lang="nb-NO" dirty="0"/>
              <a:t> -  i den vanlige nettleseren din. Safe </a:t>
            </a:r>
            <a:r>
              <a:rPr lang="nb-NO" dirty="0" err="1"/>
              <a:t>eksam</a:t>
            </a:r>
            <a:r>
              <a:rPr lang="nb-NO" dirty="0"/>
              <a:t> </a:t>
            </a:r>
            <a:r>
              <a:rPr lang="nb-NO" dirty="0" err="1"/>
              <a:t>browswer</a:t>
            </a:r>
            <a:r>
              <a:rPr lang="nb-NO" dirty="0"/>
              <a:t> åpnes automatisk når du har logget inn (Så ikke åpne den på forhånd)</a:t>
            </a:r>
          </a:p>
          <a:p>
            <a:endParaRPr lang="nb-NO" dirty="0"/>
          </a:p>
          <a:p>
            <a:r>
              <a:rPr lang="nb-NO" dirty="0"/>
              <a:t> Kandidat har ikke lov til å åpne egne filer på </a:t>
            </a:r>
            <a:r>
              <a:rPr lang="nb-NO" dirty="0" err="1"/>
              <a:t>PC’en</a:t>
            </a:r>
            <a:endParaRPr lang="nb-NO" dirty="0"/>
          </a:p>
          <a:p>
            <a:r>
              <a:rPr lang="nb-NO" dirty="0"/>
              <a:t>• Kandidat har ikke lov til å åpne eksamensinfo.nfk.no og bruke de «lovlige» </a:t>
            </a:r>
          </a:p>
          <a:p>
            <a:r>
              <a:rPr lang="nb-NO" dirty="0"/>
              <a:t>nettressurser som ligger der</a:t>
            </a:r>
          </a:p>
          <a:p>
            <a:r>
              <a:rPr lang="nb-NO" dirty="0"/>
              <a:t>• Hvis dette skjer, og de blir oppdaget, så er dette regnet som fusk</a:t>
            </a:r>
          </a:p>
          <a:p>
            <a:endParaRPr lang="nb-NO" dirty="0"/>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12</a:t>
            </a:fld>
            <a:endParaRPr lang="nb-NO"/>
          </a:p>
        </p:txBody>
      </p:sp>
    </p:spTree>
    <p:extLst>
      <p:ext uri="{BB962C8B-B14F-4D97-AF65-F5344CB8AC3E}">
        <p14:creationId xmlns:p14="http://schemas.microsoft.com/office/powerpoint/2010/main" val="989182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13</a:t>
            </a:fld>
            <a:endParaRPr lang="nb-NO"/>
          </a:p>
        </p:txBody>
      </p:sp>
    </p:spTree>
    <p:extLst>
      <p:ext uri="{BB962C8B-B14F-4D97-AF65-F5344CB8AC3E}">
        <p14:creationId xmlns:p14="http://schemas.microsoft.com/office/powerpoint/2010/main" val="4097452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14</a:t>
            </a:fld>
            <a:endParaRPr lang="nb-NO"/>
          </a:p>
        </p:txBody>
      </p:sp>
    </p:spTree>
    <p:extLst>
      <p:ext uri="{BB962C8B-B14F-4D97-AF65-F5344CB8AC3E}">
        <p14:creationId xmlns:p14="http://schemas.microsoft.com/office/powerpoint/2010/main" val="1580498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15</a:t>
            </a:fld>
            <a:endParaRPr lang="nb-NO"/>
          </a:p>
        </p:txBody>
      </p:sp>
    </p:spTree>
    <p:extLst>
      <p:ext uri="{BB962C8B-B14F-4D97-AF65-F5344CB8AC3E}">
        <p14:creationId xmlns:p14="http://schemas.microsoft.com/office/powerpoint/2010/main" val="878144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Plassholder for lysbilde 1">
            <a:extLst>
              <a:ext uri="{FF2B5EF4-FFF2-40B4-BE49-F238E27FC236}">
                <a16:creationId xmlns:a16="http://schemas.microsoft.com/office/drawing/2014/main" id="{1C81D7AE-AC71-427F-B444-CD3DDE945BD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Plassholder for notater 2">
            <a:extLst>
              <a:ext uri="{FF2B5EF4-FFF2-40B4-BE49-F238E27FC236}">
                <a16:creationId xmlns:a16="http://schemas.microsoft.com/office/drawing/2014/main" id="{88B62029-F276-4088-A118-2939D60E709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32806" indent="-232806">
              <a:buAutoNum type="arabicParenR"/>
            </a:pPr>
            <a:r>
              <a:rPr lang="nb-NO" altLang="nb-NO" dirty="0"/>
              <a:t>GROVINNDELING</a:t>
            </a:r>
          </a:p>
          <a:p>
            <a:pPr marL="232806" indent="-232806">
              <a:buAutoNum type="arabicParenR"/>
            </a:pPr>
            <a:r>
              <a:rPr lang="nb-NO" altLang="nb-NO" dirty="0"/>
              <a:t>Større krav til å strukturere oppgaven selv</a:t>
            </a:r>
          </a:p>
          <a:p>
            <a:pPr marL="232806" indent="-232806">
              <a:buAutoNum type="arabicParenR"/>
            </a:pPr>
            <a:r>
              <a:rPr lang="nb-NO" altLang="nb-NO" dirty="0"/>
              <a:t>Viser eksempler på det etterhvert</a:t>
            </a:r>
          </a:p>
          <a:p>
            <a:endParaRPr lang="nb-NO" altLang="nb-NO" dirty="0"/>
          </a:p>
        </p:txBody>
      </p:sp>
      <p:sp>
        <p:nvSpPr>
          <p:cNvPr id="17412" name="Plassholder for lysbildenummer 3">
            <a:extLst>
              <a:ext uri="{FF2B5EF4-FFF2-40B4-BE49-F238E27FC236}">
                <a16:creationId xmlns:a16="http://schemas.microsoft.com/office/drawing/2014/main" id="{AF4CAB1C-9329-45C1-80D3-F69E64BC2E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56620" indent="-291008">
              <a:defRPr sz="2400">
                <a:solidFill>
                  <a:schemeClr val="tx1"/>
                </a:solidFill>
                <a:latin typeface="Calibri" panose="020F0502020204030204" pitchFamily="34" charset="0"/>
                <a:ea typeface="MS PGothic" panose="020B0600070205080204" pitchFamily="34" charset="-128"/>
              </a:defRPr>
            </a:lvl2pPr>
            <a:lvl3pPr marL="1164031" indent="-232806">
              <a:defRPr sz="2400">
                <a:solidFill>
                  <a:schemeClr val="tx1"/>
                </a:solidFill>
                <a:latin typeface="Calibri" panose="020F0502020204030204" pitchFamily="34" charset="0"/>
                <a:ea typeface="MS PGothic" panose="020B0600070205080204" pitchFamily="34" charset="-128"/>
              </a:defRPr>
            </a:lvl3pPr>
            <a:lvl4pPr marL="1629644" indent="-232806">
              <a:defRPr sz="2400">
                <a:solidFill>
                  <a:schemeClr val="tx1"/>
                </a:solidFill>
                <a:latin typeface="Calibri" panose="020F0502020204030204" pitchFamily="34" charset="0"/>
                <a:ea typeface="MS PGothic" panose="020B0600070205080204" pitchFamily="34" charset="-128"/>
              </a:defRPr>
            </a:lvl4pPr>
            <a:lvl5pPr marL="2095256" indent="-232806">
              <a:defRPr sz="2400">
                <a:solidFill>
                  <a:schemeClr val="tx1"/>
                </a:solidFill>
                <a:latin typeface="Calibri" panose="020F0502020204030204" pitchFamily="34" charset="0"/>
                <a:ea typeface="MS PGothic" panose="020B0600070205080204" pitchFamily="34" charset="-128"/>
              </a:defRPr>
            </a:lvl5pPr>
            <a:lvl6pPr marL="2560869" indent="-232806"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3026481" indent="-232806"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92094" indent="-232806"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957706" indent="-232806"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939D6C81-F0EE-4FCA-9F93-31D51B381BA9}" type="slidenum">
              <a:rPr lang="nb-NO" altLang="nb-NO" sz="1200"/>
              <a:pPr/>
              <a:t>16</a:t>
            </a:fld>
            <a:endParaRPr lang="nb-NO" altLang="nb-NO"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Hvor var vi?</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17</a:t>
            </a:fld>
            <a:endParaRPr lang="nb-NO"/>
          </a:p>
        </p:txBody>
      </p:sp>
    </p:spTree>
    <p:extLst>
      <p:ext uri="{BB962C8B-B14F-4D97-AF65-F5344CB8AC3E}">
        <p14:creationId xmlns:p14="http://schemas.microsoft.com/office/powerpoint/2010/main" val="1697763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31225">
              <a:defRPr/>
            </a:pPr>
            <a:r>
              <a:rPr lang="nb-NO" dirty="0"/>
              <a:t>EN FOT I BAKKEN: Du har erfaring du kan bruke, utfordringen blir å få din kompetanse ned på papiret. </a:t>
            </a:r>
            <a:br>
              <a:rPr lang="nb-NO" dirty="0"/>
            </a:br>
            <a:r>
              <a:rPr lang="nb-NO" dirty="0"/>
              <a:t>Delta på eksamensmestringskurs</a:t>
            </a:r>
          </a:p>
          <a:p>
            <a:r>
              <a:rPr lang="nb-NO" dirty="0"/>
              <a:t>Husk at det å forberede seg gjennom å gjøre seg kjent med det digitale/tekniske under eksamen, hjelpemidler etc. … Men det er det Del 3 som tar seg av ….</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18</a:t>
            </a:fld>
            <a:endParaRPr lang="nb-NO"/>
          </a:p>
        </p:txBody>
      </p:sp>
    </p:spTree>
    <p:extLst>
      <p:ext uri="{BB962C8B-B14F-4D97-AF65-F5344CB8AC3E}">
        <p14:creationId xmlns:p14="http://schemas.microsoft.com/office/powerpoint/2010/main" val="3804446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Plassholder for lysbilde 1">
            <a:extLst>
              <a:ext uri="{FF2B5EF4-FFF2-40B4-BE49-F238E27FC236}">
                <a16:creationId xmlns:a16="http://schemas.microsoft.com/office/drawing/2014/main" id="{C4DD8504-D4F0-4452-9946-0CE8B57C458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Plassholder for notater 2">
            <a:extLst>
              <a:ext uri="{FF2B5EF4-FFF2-40B4-BE49-F238E27FC236}">
                <a16:creationId xmlns:a16="http://schemas.microsoft.com/office/drawing/2014/main" id="{5B544EAC-CEC0-4C3A-A4FF-F372801DF0B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dirty="0"/>
              <a:t>Når du skal opp til skriftlig eksamen skal du benytte PC/Mac eller nettbrett. Det er viktig at du kjenner det digitale utstyret du skal bruke på eksamen. </a:t>
            </a:r>
          </a:p>
          <a:p>
            <a:r>
              <a:rPr lang="nb-NO" dirty="0"/>
              <a:t>Du vil ha behov for noe digital kompetanse. På siden vår </a:t>
            </a:r>
            <a:r>
              <a:rPr lang="nb-NO" dirty="0">
                <a:hlinkClick r:id="rId3"/>
              </a:rPr>
              <a:t>viktig informasjon til deg som skal ta skriftlig eksamen</a:t>
            </a:r>
            <a:r>
              <a:rPr lang="nb-NO" dirty="0"/>
              <a:t>, får du råd om hvilke kompetanse du bør ha og krav til digitalt utstyr.</a:t>
            </a:r>
          </a:p>
          <a:p>
            <a:r>
              <a:rPr lang="nb-NO" dirty="0"/>
              <a:t> </a:t>
            </a:r>
          </a:p>
          <a:p>
            <a:endParaRPr lang="nb-NO" altLang="nb-NO" dirty="0"/>
          </a:p>
        </p:txBody>
      </p:sp>
      <p:sp>
        <p:nvSpPr>
          <p:cNvPr id="23556" name="Plassholder for lysbildenummer 3">
            <a:extLst>
              <a:ext uri="{FF2B5EF4-FFF2-40B4-BE49-F238E27FC236}">
                <a16:creationId xmlns:a16="http://schemas.microsoft.com/office/drawing/2014/main" id="{555D1676-3E1C-489E-8F13-721134BD21B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3687" indent="-286158">
              <a:defRPr sz="2400">
                <a:solidFill>
                  <a:schemeClr val="tx1"/>
                </a:solidFill>
                <a:latin typeface="Calibri" panose="020F0502020204030204" pitchFamily="34" charset="0"/>
                <a:ea typeface="MS PGothic" panose="020B0600070205080204" pitchFamily="34" charset="-128"/>
              </a:defRPr>
            </a:lvl2pPr>
            <a:lvl3pPr marL="1146248" indent="-227957">
              <a:defRPr sz="2400">
                <a:solidFill>
                  <a:schemeClr val="tx1"/>
                </a:solidFill>
                <a:latin typeface="Calibri" panose="020F0502020204030204" pitchFamily="34" charset="0"/>
                <a:ea typeface="MS PGothic" panose="020B0600070205080204" pitchFamily="34" charset="-128"/>
              </a:defRPr>
            </a:lvl3pPr>
            <a:lvl4pPr marL="1603776" indent="-227957">
              <a:defRPr sz="2400">
                <a:solidFill>
                  <a:schemeClr val="tx1"/>
                </a:solidFill>
                <a:latin typeface="Calibri" panose="020F0502020204030204" pitchFamily="34" charset="0"/>
                <a:ea typeface="MS PGothic" panose="020B0600070205080204" pitchFamily="34" charset="-128"/>
              </a:defRPr>
            </a:lvl4pPr>
            <a:lvl5pPr marL="2062922" indent="-227957">
              <a:defRPr sz="2400">
                <a:solidFill>
                  <a:schemeClr val="tx1"/>
                </a:solidFill>
                <a:latin typeface="Calibri" panose="020F0502020204030204" pitchFamily="34" charset="0"/>
                <a:ea typeface="MS PGothic" panose="020B0600070205080204" pitchFamily="34" charset="-128"/>
              </a:defRPr>
            </a:lvl5pPr>
            <a:lvl6pPr marL="2528534"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94147"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59759"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925372"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82F3EC3-1658-497F-A434-6850F51E693C}" type="slidenum">
              <a:rPr lang="nb-NO" altLang="nb-NO" sz="1200"/>
              <a:pPr/>
              <a:t>19</a:t>
            </a:fld>
            <a:endParaRPr lang="nb-NO" altLang="nb-NO"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31225">
              <a:defRPr/>
            </a:pPr>
            <a:r>
              <a:rPr lang="nb-NO" dirty="0"/>
              <a:t>En nøkkel! PROFESJONALISERING AV DITT ARBEID – Bevisstgjøring - </a:t>
            </a:r>
            <a:r>
              <a:rPr lang="nb-NO" dirty="0">
                <a:latin typeface="+mn-lt"/>
              </a:rPr>
              <a:t>Den inneholder dermed mange av de arbeids- og ansvarsoppgavene dere allerede tar dere av i hverdagen – En teoriprøve om den praktiske hverdag</a:t>
            </a:r>
          </a:p>
          <a:p>
            <a:endParaRPr lang="nb-NO" dirty="0"/>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20</a:t>
            </a:fld>
            <a:endParaRPr lang="nb-NO"/>
          </a:p>
        </p:txBody>
      </p:sp>
    </p:spTree>
    <p:extLst>
      <p:ext uri="{BB962C8B-B14F-4D97-AF65-F5344CB8AC3E}">
        <p14:creationId xmlns:p14="http://schemas.microsoft.com/office/powerpoint/2010/main" val="3394022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21</a:t>
            </a:fld>
            <a:endParaRPr lang="nb-NO"/>
          </a:p>
        </p:txBody>
      </p:sp>
    </p:spTree>
    <p:extLst>
      <p:ext uri="{BB962C8B-B14F-4D97-AF65-F5344CB8AC3E}">
        <p14:creationId xmlns:p14="http://schemas.microsoft.com/office/powerpoint/2010/main" val="13438016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Profesjonalitet – bevissthet om sin profesjon kompetanse og grensegangene for sitt ansvar (B&amp;U-arbeiderens fagområde vs. barnehagelærer, pedagogisk leder, styrer, miljøarbeider, BUP, PPT, Barnevern </a:t>
            </a:r>
            <a:r>
              <a:rPr lang="nb-NO" dirty="0" err="1"/>
              <a:t>etc</a:t>
            </a:r>
            <a:r>
              <a:rPr lang="nb-NO" dirty="0"/>
              <a:t>…). Fagspråk, pedagogikk, regelverk, retningslinjer  … Ikke bare å «passe på barna…»</a:t>
            </a:r>
          </a:p>
          <a:p>
            <a:r>
              <a:rPr lang="nb-NO" dirty="0"/>
              <a:t>Læring: Lese det – si det – skrive det???</a:t>
            </a:r>
          </a:p>
          <a:p>
            <a:r>
              <a:rPr lang="nb-NO" dirty="0"/>
              <a:t>Svært relevant for jobbintervju</a:t>
            </a:r>
          </a:p>
          <a:p>
            <a:r>
              <a:rPr lang="nb-NO" dirty="0"/>
              <a:t>Mange mål på lik linje med Barnehagelæreren …</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22</a:t>
            </a:fld>
            <a:endParaRPr lang="nb-NO"/>
          </a:p>
        </p:txBody>
      </p:sp>
    </p:spTree>
    <p:extLst>
      <p:ext uri="{BB962C8B-B14F-4D97-AF65-F5344CB8AC3E}">
        <p14:creationId xmlns:p14="http://schemas.microsoft.com/office/powerpoint/2010/main" val="25627039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Når </a:t>
            </a:r>
            <a:r>
              <a:rPr lang="nb-NO" dirty="0" err="1"/>
              <a:t>kandidatenvelger</a:t>
            </a:r>
            <a:r>
              <a:rPr lang="nb-NO" dirty="0"/>
              <a:t> å bruke erfaringer fra egen praksis, er det viktig at hun/han beskriver klart hvilke valg som tas, og de forutsetningene det arbeides ut i fra. Kandidaten må holde seg til det oppgaven spør etter og bruke fagkompetansen sin. </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23</a:t>
            </a:fld>
            <a:endParaRPr lang="nb-NO"/>
          </a:p>
        </p:txBody>
      </p:sp>
    </p:spTree>
    <p:extLst>
      <p:ext uri="{BB962C8B-B14F-4D97-AF65-F5344CB8AC3E}">
        <p14:creationId xmlns:p14="http://schemas.microsoft.com/office/powerpoint/2010/main" val="4144942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ssholder for lysbilde 1">
            <a:extLst>
              <a:ext uri="{FF2B5EF4-FFF2-40B4-BE49-F238E27FC236}">
                <a16:creationId xmlns:a16="http://schemas.microsoft.com/office/drawing/2014/main" id="{BA02B54F-6C6D-4957-B9B5-DCAA3C6D9F2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Plassholder for notater 2">
            <a:extLst>
              <a:ext uri="{FF2B5EF4-FFF2-40B4-BE49-F238E27FC236}">
                <a16:creationId xmlns:a16="http://schemas.microsoft.com/office/drawing/2014/main" id="{DCC83A5B-7F67-4214-B803-CF6D32F1ACD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dirty="0"/>
              <a:t>Bruk tid på å finne et godt læreverk – Bør dekke Læreplan for Vg3 eller Vg2/vg3 – Det kan være Vg3 (kun én bok/praksiskandidat)</a:t>
            </a:r>
          </a:p>
        </p:txBody>
      </p:sp>
      <p:sp>
        <p:nvSpPr>
          <p:cNvPr id="25604" name="Plassholder for lysbildenummer 3">
            <a:extLst>
              <a:ext uri="{FF2B5EF4-FFF2-40B4-BE49-F238E27FC236}">
                <a16:creationId xmlns:a16="http://schemas.microsoft.com/office/drawing/2014/main" id="{D4F72057-4E3A-469C-9F95-4FAF3152A0D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56620" indent="-291008">
              <a:defRPr sz="2400">
                <a:solidFill>
                  <a:schemeClr val="tx1"/>
                </a:solidFill>
                <a:latin typeface="Calibri" panose="020F0502020204030204" pitchFamily="34" charset="0"/>
                <a:ea typeface="MS PGothic" panose="020B0600070205080204" pitchFamily="34" charset="-128"/>
              </a:defRPr>
            </a:lvl2pPr>
            <a:lvl3pPr marL="1164031" indent="-232806">
              <a:defRPr sz="2400">
                <a:solidFill>
                  <a:schemeClr val="tx1"/>
                </a:solidFill>
                <a:latin typeface="Calibri" panose="020F0502020204030204" pitchFamily="34" charset="0"/>
                <a:ea typeface="MS PGothic" panose="020B0600070205080204" pitchFamily="34" charset="-128"/>
              </a:defRPr>
            </a:lvl3pPr>
            <a:lvl4pPr marL="1629644" indent="-232806">
              <a:defRPr sz="2400">
                <a:solidFill>
                  <a:schemeClr val="tx1"/>
                </a:solidFill>
                <a:latin typeface="Calibri" panose="020F0502020204030204" pitchFamily="34" charset="0"/>
                <a:ea typeface="MS PGothic" panose="020B0600070205080204" pitchFamily="34" charset="-128"/>
              </a:defRPr>
            </a:lvl4pPr>
            <a:lvl5pPr marL="2095256" indent="-232806">
              <a:defRPr sz="2400">
                <a:solidFill>
                  <a:schemeClr val="tx1"/>
                </a:solidFill>
                <a:latin typeface="Calibri" panose="020F0502020204030204" pitchFamily="34" charset="0"/>
                <a:ea typeface="MS PGothic" panose="020B0600070205080204" pitchFamily="34" charset="-128"/>
              </a:defRPr>
            </a:lvl5pPr>
            <a:lvl6pPr marL="2560869" indent="-232806"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3026481" indent="-232806"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92094" indent="-232806"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957706" indent="-232806"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8D62B581-369D-44B4-BE67-972B606CB930}" type="slidenum">
              <a:rPr lang="nb-NO" altLang="nb-NO" sz="1200"/>
              <a:pPr/>
              <a:t>24</a:t>
            </a:fld>
            <a:endParaRPr lang="nb-NO" altLang="nb-NO"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31225">
              <a:defRPr/>
            </a:pPr>
            <a:r>
              <a:rPr lang="nb-NO" dirty="0"/>
              <a:t>OBS! Alle leser og setter seg inn i en bok ulikt og mange har en metode som passer for dem (ikke to strek under). Andre har behov for å lære litt om strategier som kan brukes.</a:t>
            </a:r>
          </a:p>
          <a:p>
            <a:endParaRPr lang="nb-NO" dirty="0"/>
          </a:p>
          <a:p>
            <a:r>
              <a:rPr lang="nb-NO" dirty="0"/>
              <a:t>Innholdsfortegnelsen og stikkordsregister:– Bli kjent med boka (lett å slå opp), gir oversikt på oppbygging av boka (tema), strukturerer kunnskap merk av viktige tema med gullapp (boka blir det viktig hjelpemiddel/verktøy på selve eksamen,  Kartlegging og tidsbruk (hva kan jeg mye om , hva bør jeg vite mer om?), prøve ut kunnskapen din ut i fra stikkordsregisteret etc.</a:t>
            </a:r>
          </a:p>
          <a:p>
            <a:endParaRPr lang="nb-NO" dirty="0"/>
          </a:p>
          <a:p>
            <a:r>
              <a:rPr lang="nb-NO" dirty="0"/>
              <a:t>Stikkordsregister: Sier noe om fagspråk og hvilke begreper som bør defineres i en oppgave etc.</a:t>
            </a:r>
          </a:p>
          <a:p>
            <a:endParaRPr lang="nb-NO" dirty="0"/>
          </a:p>
          <a:p>
            <a:r>
              <a:rPr lang="nb-NO" dirty="0"/>
              <a:t>Hva skal du lete etter i teksten?</a:t>
            </a:r>
          </a:p>
          <a:p>
            <a:endParaRPr lang="nb-NO" dirty="0"/>
          </a:p>
          <a:p>
            <a:r>
              <a:rPr lang="nb-NO" dirty="0"/>
              <a:t>Målet er ikke å «pugge» men vise din kompetanse og vite hvor du finner «ting»</a:t>
            </a:r>
          </a:p>
          <a:p>
            <a:r>
              <a:rPr lang="nb-NO" dirty="0"/>
              <a:t>Fokus på hva, hvem, hvordan, når (rekkefølge/plan) og hvorfor</a:t>
            </a:r>
          </a:p>
          <a:p>
            <a:r>
              <a:rPr lang="nb-NO" dirty="0"/>
              <a:t>Egne notater – ting du kommer på som er viktig å huske (ta med på eksamen)</a:t>
            </a:r>
          </a:p>
          <a:p>
            <a:r>
              <a:rPr lang="nb-NO" dirty="0"/>
              <a:t>Lag liste over viktige tema og stikkord</a:t>
            </a:r>
          </a:p>
          <a:p>
            <a:r>
              <a:rPr lang="nb-NO" dirty="0"/>
              <a:t>Lag tankekart </a:t>
            </a:r>
          </a:p>
          <a:p>
            <a:r>
              <a:rPr lang="nb-NO" dirty="0"/>
              <a:t>Visuelle notater – tegn opp …</a:t>
            </a:r>
          </a:p>
          <a:p>
            <a:r>
              <a:rPr lang="nb-NO" dirty="0"/>
              <a:t>Notere og oppsummere med egne ord</a:t>
            </a:r>
          </a:p>
          <a:p>
            <a:r>
              <a:rPr lang="nb-NO" dirty="0"/>
              <a:t>Markeringstusj </a:t>
            </a:r>
          </a:p>
          <a:p>
            <a:r>
              <a:rPr lang="nb-NO" dirty="0"/>
              <a:t>Gul-lapper</a:t>
            </a:r>
          </a:p>
          <a:p>
            <a:r>
              <a:rPr lang="nb-NO" dirty="0"/>
              <a:t>Oppsummeringer</a:t>
            </a:r>
          </a:p>
          <a:p>
            <a:r>
              <a:rPr lang="nb-NO" dirty="0"/>
              <a:t>Sett av tid og planlegg</a:t>
            </a:r>
          </a:p>
          <a:p>
            <a:r>
              <a:rPr lang="nb-NO" dirty="0"/>
              <a:t>Få oversikt </a:t>
            </a:r>
          </a:p>
          <a:p>
            <a:endParaRPr lang="nb-NO" dirty="0"/>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25</a:t>
            </a:fld>
            <a:endParaRPr lang="nb-NO"/>
          </a:p>
        </p:txBody>
      </p:sp>
    </p:spTree>
    <p:extLst>
      <p:ext uri="{BB962C8B-B14F-4D97-AF65-F5344CB8AC3E}">
        <p14:creationId xmlns:p14="http://schemas.microsoft.com/office/powerpoint/2010/main" val="32355243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26</a:t>
            </a:fld>
            <a:endParaRPr lang="nb-NO"/>
          </a:p>
        </p:txBody>
      </p:sp>
    </p:spTree>
    <p:extLst>
      <p:ext uri="{BB962C8B-B14F-4D97-AF65-F5344CB8AC3E}">
        <p14:creationId xmlns:p14="http://schemas.microsoft.com/office/powerpoint/2010/main" val="23145451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27</a:t>
            </a:fld>
            <a:endParaRPr lang="nb-NO"/>
          </a:p>
        </p:txBody>
      </p:sp>
    </p:spTree>
    <p:extLst>
      <p:ext uri="{BB962C8B-B14F-4D97-AF65-F5344CB8AC3E}">
        <p14:creationId xmlns:p14="http://schemas.microsoft.com/office/powerpoint/2010/main" val="26609922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Plassholder for lysbilde 1">
            <a:extLst>
              <a:ext uri="{FF2B5EF4-FFF2-40B4-BE49-F238E27FC236}">
                <a16:creationId xmlns:a16="http://schemas.microsoft.com/office/drawing/2014/main" id="{A3D9F276-5960-49E6-B80B-88F65E36AA4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Plassholder for notater 2">
            <a:extLst>
              <a:ext uri="{FF2B5EF4-FFF2-40B4-BE49-F238E27FC236}">
                <a16:creationId xmlns:a16="http://schemas.microsoft.com/office/drawing/2014/main" id="{38A727BB-CA20-4A6E-9B40-DB335536E53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dirty="0">
                <a:latin typeface="Times New Roman" panose="02020603050405020304" pitchFamily="18" charset="0"/>
              </a:rPr>
              <a:t>GJØR DEG KJENT MED HJELPEMIDLENE/FAGRESSURSENE PÅ FORHÅND: Nasjonal digital læringsarena (NDLA) er et interfylkeskommunalt samarbeid som tilbyr fritt tilgjengelige åpne digitale læringsressurser for videregående opplæring. Hordaland fylkeskommune er juridisk ansvarlige enhet for det interfylkeskommunale samarbeidet, der 18 fylkeskommuner deltar. Kun Oslo står utenfor.</a:t>
            </a:r>
          </a:p>
          <a:p>
            <a:endParaRPr lang="nb-NO" altLang="nb-NO" dirty="0">
              <a:latin typeface="Times New Roman" panose="02020603050405020304" pitchFamily="18" charset="0"/>
            </a:endParaRPr>
          </a:p>
          <a:p>
            <a:r>
              <a:rPr lang="nb-NO" altLang="nb-NO" dirty="0">
                <a:latin typeface="Times New Roman" panose="02020603050405020304" pitchFamily="18" charset="0"/>
              </a:rPr>
              <a:t>Kandidat </a:t>
            </a:r>
            <a:r>
              <a:rPr lang="nb-NO" altLang="nb-NO" dirty="0" err="1">
                <a:latin typeface="Times New Roman" panose="02020603050405020304" pitchFamily="18" charset="0"/>
              </a:rPr>
              <a:t>udir</a:t>
            </a:r>
            <a:r>
              <a:rPr lang="nb-NO" altLang="nb-NO" dirty="0">
                <a:latin typeface="Times New Roman" panose="02020603050405020304" pitchFamily="18" charset="0"/>
              </a:rPr>
              <a:t>: </a:t>
            </a:r>
          </a:p>
          <a:p>
            <a:pPr marL="174605" indent="-174605">
              <a:buFont typeface="Arial" panose="020B0604020202020204" pitchFamily="34" charset="0"/>
              <a:buChar char="•"/>
            </a:pPr>
            <a:r>
              <a:rPr lang="nb-NO" altLang="nb-NO" dirty="0">
                <a:latin typeface="Times New Roman" panose="02020603050405020304" pitchFamily="18" charset="0"/>
              </a:rPr>
              <a:t>Jeg har eksamen i dag; </a:t>
            </a:r>
            <a:r>
              <a:rPr lang="nb-NO" altLang="nb-NO" dirty="0" err="1">
                <a:latin typeface="Times New Roman" panose="02020603050405020304" pitchFamily="18" charset="0"/>
              </a:rPr>
              <a:t>Innlogg</a:t>
            </a:r>
            <a:r>
              <a:rPr lang="nb-NO" altLang="nb-NO" dirty="0">
                <a:latin typeface="Times New Roman" panose="02020603050405020304" pitchFamily="18" charset="0"/>
              </a:rPr>
              <a:t> til å ta eksamen</a:t>
            </a:r>
          </a:p>
          <a:p>
            <a:pPr marL="174605" indent="-174605">
              <a:buFont typeface="Arial" panose="020B0604020202020204" pitchFamily="34" charset="0"/>
              <a:buChar char="•"/>
            </a:pPr>
            <a:r>
              <a:rPr lang="nb-NO" altLang="nb-NO" dirty="0">
                <a:latin typeface="Times New Roman" panose="02020603050405020304" pitchFamily="18" charset="0"/>
              </a:rPr>
              <a:t>Praktisk info om eksamen (Søk på fagkoden din)</a:t>
            </a:r>
          </a:p>
          <a:p>
            <a:pPr marL="174605" indent="-174605">
              <a:buFont typeface="Arial" panose="020B0604020202020204" pitchFamily="34" charset="0"/>
              <a:buChar char="•"/>
            </a:pPr>
            <a:r>
              <a:rPr lang="nb-NO" altLang="nb-NO" dirty="0">
                <a:latin typeface="Times New Roman" panose="02020603050405020304" pitchFamily="18" charset="0"/>
              </a:rPr>
              <a:t>Mine eksamensbesvarelser</a:t>
            </a:r>
          </a:p>
          <a:p>
            <a:endParaRPr lang="nb-NO" altLang="nb-NO" dirty="0">
              <a:latin typeface="Times New Roman" panose="02020603050405020304" pitchFamily="18" charset="0"/>
            </a:endParaRPr>
          </a:p>
          <a:p>
            <a:r>
              <a:rPr lang="nb-NO" altLang="nb-NO" dirty="0">
                <a:latin typeface="Times New Roman" panose="02020603050405020304" pitchFamily="18" charset="0"/>
              </a:rPr>
              <a:t>Panoramisk innledning – fra vidt til spisset</a:t>
            </a:r>
          </a:p>
        </p:txBody>
      </p:sp>
      <p:sp>
        <p:nvSpPr>
          <p:cNvPr id="27652" name="Plassholder for dato 3">
            <a:extLst>
              <a:ext uri="{FF2B5EF4-FFF2-40B4-BE49-F238E27FC236}">
                <a16:creationId xmlns:a16="http://schemas.microsoft.com/office/drawing/2014/main" id="{32F94E69-E0C3-45A2-821D-F1C18F083BBE}"/>
              </a:ext>
            </a:extLst>
          </p:cNvPr>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3687" indent="-286158">
              <a:defRPr sz="2400">
                <a:solidFill>
                  <a:schemeClr val="tx1"/>
                </a:solidFill>
                <a:latin typeface="Calibri" panose="020F0502020204030204" pitchFamily="34" charset="0"/>
                <a:ea typeface="MS PGothic" panose="020B0600070205080204" pitchFamily="34" charset="-128"/>
              </a:defRPr>
            </a:lvl2pPr>
            <a:lvl3pPr marL="1146248" indent="-227957">
              <a:defRPr sz="2400">
                <a:solidFill>
                  <a:schemeClr val="tx1"/>
                </a:solidFill>
                <a:latin typeface="Calibri" panose="020F0502020204030204" pitchFamily="34" charset="0"/>
                <a:ea typeface="MS PGothic" panose="020B0600070205080204" pitchFamily="34" charset="-128"/>
              </a:defRPr>
            </a:lvl3pPr>
            <a:lvl4pPr marL="1603776" indent="-227957">
              <a:defRPr sz="2400">
                <a:solidFill>
                  <a:schemeClr val="tx1"/>
                </a:solidFill>
                <a:latin typeface="Calibri" panose="020F0502020204030204" pitchFamily="34" charset="0"/>
                <a:ea typeface="MS PGothic" panose="020B0600070205080204" pitchFamily="34" charset="-128"/>
              </a:defRPr>
            </a:lvl4pPr>
            <a:lvl5pPr marL="2062922" indent="-227957">
              <a:defRPr sz="2400">
                <a:solidFill>
                  <a:schemeClr val="tx1"/>
                </a:solidFill>
                <a:latin typeface="Calibri" panose="020F0502020204030204" pitchFamily="34" charset="0"/>
                <a:ea typeface="MS PGothic" panose="020B0600070205080204" pitchFamily="34" charset="-128"/>
              </a:defRPr>
            </a:lvl5pPr>
            <a:lvl6pPr marL="2528534"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94147"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59759"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925372"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nb-NO" altLang="nb-NO" sz="1200"/>
          </a:p>
        </p:txBody>
      </p:sp>
      <p:sp>
        <p:nvSpPr>
          <p:cNvPr id="27653" name="Plassholder for bunntekst 4">
            <a:extLst>
              <a:ext uri="{FF2B5EF4-FFF2-40B4-BE49-F238E27FC236}">
                <a16:creationId xmlns:a16="http://schemas.microsoft.com/office/drawing/2014/main" id="{6E98D480-B1B6-44DE-B30E-9E5694CEDEEF}"/>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Calibri" panose="020F0502020204030204" pitchFamily="34" charset="0"/>
                <a:ea typeface="MS PGothic" panose="020B0600070205080204" pitchFamily="34" charset="-128"/>
              </a:defRPr>
            </a:lvl1pPr>
            <a:lvl2pPr marL="743687" indent="-286158">
              <a:defRPr sz="2400">
                <a:solidFill>
                  <a:schemeClr val="tx1"/>
                </a:solidFill>
                <a:latin typeface="Calibri" panose="020F0502020204030204" pitchFamily="34" charset="0"/>
                <a:ea typeface="MS PGothic" panose="020B0600070205080204" pitchFamily="34" charset="-128"/>
              </a:defRPr>
            </a:lvl2pPr>
            <a:lvl3pPr marL="1146248" indent="-227957">
              <a:defRPr sz="2400">
                <a:solidFill>
                  <a:schemeClr val="tx1"/>
                </a:solidFill>
                <a:latin typeface="Calibri" panose="020F0502020204030204" pitchFamily="34" charset="0"/>
                <a:ea typeface="MS PGothic" panose="020B0600070205080204" pitchFamily="34" charset="-128"/>
              </a:defRPr>
            </a:lvl3pPr>
            <a:lvl4pPr marL="1603776" indent="-227957">
              <a:defRPr sz="2400">
                <a:solidFill>
                  <a:schemeClr val="tx1"/>
                </a:solidFill>
                <a:latin typeface="Calibri" panose="020F0502020204030204" pitchFamily="34" charset="0"/>
                <a:ea typeface="MS PGothic" panose="020B0600070205080204" pitchFamily="34" charset="-128"/>
              </a:defRPr>
            </a:lvl4pPr>
            <a:lvl5pPr marL="2062922" indent="-227957">
              <a:defRPr sz="2400">
                <a:solidFill>
                  <a:schemeClr val="tx1"/>
                </a:solidFill>
                <a:latin typeface="Calibri" panose="020F0502020204030204" pitchFamily="34" charset="0"/>
                <a:ea typeface="MS PGothic" panose="020B0600070205080204" pitchFamily="34" charset="-128"/>
              </a:defRPr>
            </a:lvl5pPr>
            <a:lvl6pPr marL="2528534"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94147"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59759"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925372"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nb-NO" altLang="nb-NO" sz="1200"/>
          </a:p>
        </p:txBody>
      </p:sp>
      <p:sp>
        <p:nvSpPr>
          <p:cNvPr id="27654" name="Plassholder for lysbildenummer 5">
            <a:extLst>
              <a:ext uri="{FF2B5EF4-FFF2-40B4-BE49-F238E27FC236}">
                <a16:creationId xmlns:a16="http://schemas.microsoft.com/office/drawing/2014/main" id="{ACC4B2EE-702D-4F6D-82D9-2443F681034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1pPr>
            <a:lvl2pPr marL="743687" indent="-286158">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2pPr>
            <a:lvl3pPr marL="1146248" indent="-227957">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3pPr>
            <a:lvl4pPr marL="1603776" indent="-227957">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4pPr>
            <a:lvl5pPr marL="2062922" indent="-227957">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5pPr>
            <a:lvl6pPr marL="2528534" indent="-227957" defTabSz="465612" eaLnBrk="0" fontAlgn="base" hangingPunct="0">
              <a:spcBef>
                <a:spcPct val="0"/>
              </a:spcBef>
              <a:spcAft>
                <a:spcPct val="0"/>
              </a:spcAft>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6pPr>
            <a:lvl7pPr marL="2994147" indent="-227957" defTabSz="465612" eaLnBrk="0" fontAlgn="base" hangingPunct="0">
              <a:spcBef>
                <a:spcPct val="0"/>
              </a:spcBef>
              <a:spcAft>
                <a:spcPct val="0"/>
              </a:spcAft>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7pPr>
            <a:lvl8pPr marL="3459759" indent="-227957" defTabSz="465612" eaLnBrk="0" fontAlgn="base" hangingPunct="0">
              <a:spcBef>
                <a:spcPct val="0"/>
              </a:spcBef>
              <a:spcAft>
                <a:spcPct val="0"/>
              </a:spcAft>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8pPr>
            <a:lvl9pPr marL="3925372" indent="-227957" defTabSz="465612" eaLnBrk="0" fontAlgn="base" hangingPunct="0">
              <a:spcBef>
                <a:spcPct val="0"/>
              </a:spcBef>
              <a:spcAft>
                <a:spcPct val="0"/>
              </a:spcAft>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9pPr>
          </a:lstStyle>
          <a:p>
            <a:fld id="{0D22735F-7AB6-404A-A2C3-0378FEECFD8C}" type="slidenum">
              <a:rPr lang="nb-NO" altLang="nb-NO" sz="1200">
                <a:solidFill>
                  <a:srgbClr val="000000"/>
                </a:solidFill>
                <a:latin typeface="Times New Roman" panose="02020603050405020304" pitchFamily="18" charset="0"/>
                <a:ea typeface="Arial Unicode MS"/>
                <a:cs typeface="Arial Unicode MS"/>
              </a:rPr>
              <a:pPr/>
              <a:t>28</a:t>
            </a:fld>
            <a:endParaRPr lang="nb-NO" altLang="nb-NO" sz="1200">
              <a:solidFill>
                <a:srgbClr val="000000"/>
              </a:solidFill>
              <a:latin typeface="Times New Roman" panose="02020603050405020304" pitchFamily="18" charset="0"/>
              <a:ea typeface="Arial Unicode MS"/>
              <a:cs typeface="Arial Unicode M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A5BBE-8538-3412-6167-095FF14B82A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AE04D06-3CEE-AF29-98E4-4FB483157AC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3E7A1D1-3AE5-6CBD-00E5-F460C55DBBFB}"/>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647DE650-A2F1-F9C1-E8AD-1E6B1C4121B3}"/>
              </a:ext>
            </a:extLst>
          </p:cNvPr>
          <p:cNvSpPr>
            <a:spLocks noGrp="1"/>
          </p:cNvSpPr>
          <p:nvPr>
            <p:ph type="sldNum" sz="quarter" idx="5"/>
          </p:nvPr>
        </p:nvSpPr>
        <p:spPr/>
        <p:txBody>
          <a:bodyPr/>
          <a:lstStyle/>
          <a:p>
            <a:pPr>
              <a:defRPr/>
            </a:pPr>
            <a:fld id="{2E0A4657-00C9-4B1F-B9DE-1B24037020E5}" type="slidenum">
              <a:rPr lang="nb-NO" smtClean="0"/>
              <a:pPr>
                <a:defRPr/>
              </a:pPr>
              <a:t>29</a:t>
            </a:fld>
            <a:endParaRPr lang="nb-NO"/>
          </a:p>
        </p:txBody>
      </p:sp>
    </p:spTree>
    <p:extLst>
      <p:ext uri="{BB962C8B-B14F-4D97-AF65-F5344CB8AC3E}">
        <p14:creationId xmlns:p14="http://schemas.microsoft.com/office/powerpoint/2010/main" val="40036211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30</a:t>
            </a:fld>
            <a:endParaRPr lang="nb-NO"/>
          </a:p>
        </p:txBody>
      </p:sp>
    </p:spTree>
    <p:extLst>
      <p:ext uri="{BB962C8B-B14F-4D97-AF65-F5344CB8AC3E}">
        <p14:creationId xmlns:p14="http://schemas.microsoft.com/office/powerpoint/2010/main" val="330978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Men la oss se sånn snarest på eksamensoppgaver</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31</a:t>
            </a:fld>
            <a:endParaRPr lang="nb-NO"/>
          </a:p>
        </p:txBody>
      </p:sp>
    </p:spTree>
    <p:extLst>
      <p:ext uri="{BB962C8B-B14F-4D97-AF65-F5344CB8AC3E}">
        <p14:creationId xmlns:p14="http://schemas.microsoft.com/office/powerpoint/2010/main" val="18803183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32</a:t>
            </a:fld>
            <a:endParaRPr lang="nb-NO"/>
          </a:p>
        </p:txBody>
      </p:sp>
    </p:spTree>
    <p:extLst>
      <p:ext uri="{BB962C8B-B14F-4D97-AF65-F5344CB8AC3E}">
        <p14:creationId xmlns:p14="http://schemas.microsoft.com/office/powerpoint/2010/main" val="7970226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Se «Vedlegg) – Meny over og </a:t>
            </a:r>
            <a:r>
              <a:rPr lang="nb-NO" dirty="0" err="1"/>
              <a:t>Webcam</a:t>
            </a:r>
            <a:endParaRPr lang="nb-NO" dirty="0"/>
          </a:p>
          <a:p>
            <a:r>
              <a:rPr lang="nb-NO" dirty="0"/>
              <a:t>Situasjonsbeskrivelsen er lik hele tiden, men ulike oppgaver og faner</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33</a:t>
            </a:fld>
            <a:endParaRPr lang="nb-NO"/>
          </a:p>
        </p:txBody>
      </p:sp>
    </p:spTree>
    <p:extLst>
      <p:ext uri="{BB962C8B-B14F-4D97-AF65-F5344CB8AC3E}">
        <p14:creationId xmlns:p14="http://schemas.microsoft.com/office/powerpoint/2010/main" val="5838534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34</a:t>
            </a:fld>
            <a:endParaRPr lang="nb-NO"/>
          </a:p>
        </p:txBody>
      </p:sp>
    </p:spTree>
    <p:extLst>
      <p:ext uri="{BB962C8B-B14F-4D97-AF65-F5344CB8AC3E}">
        <p14:creationId xmlns:p14="http://schemas.microsoft.com/office/powerpoint/2010/main" val="16525160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er formuleringer du ofte støter på til slutt i eksamensoppgaven:</a:t>
            </a:r>
          </a:p>
          <a:p>
            <a:r>
              <a:rPr lang="nb-NO" dirty="0"/>
              <a:t>Ikke «ta for gitt»: Ikke tenk at sensor «må skjønne» at du mente det var selvsagt at du vasket deg på hendene før du iverksatte pleiearbeid i en besvarelse … skriv nøye og forklarende og alltid .. Hvorfor du gjør noe.</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35</a:t>
            </a:fld>
            <a:endParaRPr lang="nb-NO"/>
          </a:p>
        </p:txBody>
      </p:sp>
    </p:spTree>
    <p:extLst>
      <p:ext uri="{BB962C8B-B14F-4D97-AF65-F5344CB8AC3E}">
        <p14:creationId xmlns:p14="http://schemas.microsoft.com/office/powerpoint/2010/main" val="37738997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36</a:t>
            </a:fld>
            <a:endParaRPr lang="nb-NO"/>
          </a:p>
        </p:txBody>
      </p:sp>
    </p:spTree>
    <p:extLst>
      <p:ext uri="{BB962C8B-B14F-4D97-AF65-F5344CB8AC3E}">
        <p14:creationId xmlns:p14="http://schemas.microsoft.com/office/powerpoint/2010/main" val="19116047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37</a:t>
            </a:fld>
            <a:endParaRPr lang="nb-NO"/>
          </a:p>
        </p:txBody>
      </p:sp>
    </p:spTree>
    <p:extLst>
      <p:ext uri="{BB962C8B-B14F-4D97-AF65-F5344CB8AC3E}">
        <p14:creationId xmlns:p14="http://schemas.microsoft.com/office/powerpoint/2010/main" val="39824638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Plassholder for lysbilde 1">
            <a:extLst>
              <a:ext uri="{FF2B5EF4-FFF2-40B4-BE49-F238E27FC236}">
                <a16:creationId xmlns:a16="http://schemas.microsoft.com/office/drawing/2014/main" id="{F52E44FF-5307-462E-BB32-13AD3FC40BD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Plassholder for notater 2">
            <a:extLst>
              <a:ext uri="{FF2B5EF4-FFF2-40B4-BE49-F238E27FC236}">
                <a16:creationId xmlns:a16="http://schemas.microsoft.com/office/drawing/2014/main" id="{A6905858-5195-4E92-8AA6-A6EB63B0DB2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b-NO" altLang="nb-NO" dirty="0">
                <a:latin typeface="Times New Roman" panose="02020603050405020304" pitchFamily="18" charset="0"/>
              </a:rPr>
              <a:t>Du tar som regel utgangspunkt i en bedrift du kjenner … av og til blir du plassert i en type jobb – Uansett må du belage deg på å beskrive arbeidsplassen kort, gi eksempler fra egen praksis/arbeidsplass (anonymiser!).  (rammer)</a:t>
            </a:r>
          </a:p>
          <a:p>
            <a:r>
              <a:rPr lang="nb-NO" altLang="nb-NO" dirty="0">
                <a:latin typeface="Times New Roman" panose="02020603050405020304" pitchFamily="18" charset="0"/>
              </a:rPr>
              <a:t>Snakk med leder … Verdier, HMS, Etiske retningslinjer.</a:t>
            </a:r>
          </a:p>
          <a:p>
            <a:r>
              <a:rPr lang="nb-NO" altLang="nb-NO" dirty="0">
                <a:latin typeface="Times New Roman" panose="02020603050405020304" pitchFamily="18" charset="0"/>
              </a:rPr>
              <a:t>Lag et flytskjema… Prosessoperatør, produksjonsteknikk …</a:t>
            </a:r>
          </a:p>
          <a:p>
            <a:r>
              <a:rPr lang="nb-NO" altLang="nb-NO" dirty="0">
                <a:latin typeface="Times New Roman" panose="02020603050405020304" pitchFamily="18" charset="0"/>
              </a:rPr>
              <a:t>Mange kan selv velge en arbeidsplass de ønsker å ta </a:t>
            </a:r>
            <a:r>
              <a:rPr lang="nb-NO" altLang="nb-NO" dirty="0" err="1">
                <a:latin typeface="Times New Roman" panose="02020603050405020304" pitchFamily="18" charset="0"/>
              </a:rPr>
              <a:t>utg-pkt</a:t>
            </a:r>
            <a:r>
              <a:rPr lang="nb-NO" altLang="nb-NO" dirty="0">
                <a:latin typeface="Times New Roman" panose="02020603050405020304" pitchFamily="18" charset="0"/>
              </a:rPr>
              <a:t> i</a:t>
            </a:r>
          </a:p>
          <a:p>
            <a:pPr>
              <a:defRPr/>
            </a:pPr>
            <a:endParaRPr lang="nb-NO" dirty="0">
              <a:latin typeface="+mn-lt"/>
            </a:endParaRPr>
          </a:p>
          <a:p>
            <a:pPr>
              <a:defRPr/>
            </a:pPr>
            <a:r>
              <a:rPr lang="nb-NO" dirty="0">
                <a:latin typeface="+mn-lt"/>
              </a:rPr>
              <a:t>Pasient og brukerrettigheter</a:t>
            </a:r>
          </a:p>
          <a:p>
            <a:pPr>
              <a:defRPr/>
            </a:pPr>
            <a:r>
              <a:rPr lang="nb-NO" dirty="0">
                <a:latin typeface="+mn-lt"/>
              </a:rPr>
              <a:t>Regelverk for yrkestransport</a:t>
            </a:r>
          </a:p>
          <a:p>
            <a:pPr>
              <a:defRPr/>
            </a:pPr>
            <a:r>
              <a:rPr lang="nb-NO" dirty="0">
                <a:latin typeface="+mn-lt"/>
              </a:rPr>
              <a:t>Vegtrafikkloven</a:t>
            </a:r>
          </a:p>
          <a:p>
            <a:pPr>
              <a:defRPr/>
            </a:pPr>
            <a:r>
              <a:rPr lang="nb-NO" dirty="0">
                <a:latin typeface="+mn-lt"/>
              </a:rPr>
              <a:t>Matloven/skjenkeloven</a:t>
            </a:r>
          </a:p>
          <a:p>
            <a:endParaRPr lang="nb-NO" altLang="nb-NO" dirty="0">
              <a:latin typeface="Times New Roman" panose="02020603050405020304" pitchFamily="18" charset="0"/>
            </a:endParaRPr>
          </a:p>
        </p:txBody>
      </p:sp>
      <p:sp>
        <p:nvSpPr>
          <p:cNvPr id="33796" name="Plassholder for dato 3">
            <a:extLst>
              <a:ext uri="{FF2B5EF4-FFF2-40B4-BE49-F238E27FC236}">
                <a16:creationId xmlns:a16="http://schemas.microsoft.com/office/drawing/2014/main" id="{E8FC837B-CBCC-4C9C-94A3-AD995921E262}"/>
              </a:ext>
            </a:extLst>
          </p:cNvPr>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3687" indent="-286158">
              <a:defRPr sz="2400">
                <a:solidFill>
                  <a:schemeClr val="tx1"/>
                </a:solidFill>
                <a:latin typeface="Calibri" panose="020F0502020204030204" pitchFamily="34" charset="0"/>
                <a:ea typeface="MS PGothic" panose="020B0600070205080204" pitchFamily="34" charset="-128"/>
              </a:defRPr>
            </a:lvl2pPr>
            <a:lvl3pPr marL="1146248" indent="-227957">
              <a:defRPr sz="2400">
                <a:solidFill>
                  <a:schemeClr val="tx1"/>
                </a:solidFill>
                <a:latin typeface="Calibri" panose="020F0502020204030204" pitchFamily="34" charset="0"/>
                <a:ea typeface="MS PGothic" panose="020B0600070205080204" pitchFamily="34" charset="-128"/>
              </a:defRPr>
            </a:lvl3pPr>
            <a:lvl4pPr marL="1603776" indent="-227957">
              <a:defRPr sz="2400">
                <a:solidFill>
                  <a:schemeClr val="tx1"/>
                </a:solidFill>
                <a:latin typeface="Calibri" panose="020F0502020204030204" pitchFamily="34" charset="0"/>
                <a:ea typeface="MS PGothic" panose="020B0600070205080204" pitchFamily="34" charset="-128"/>
              </a:defRPr>
            </a:lvl4pPr>
            <a:lvl5pPr marL="2062922" indent="-227957">
              <a:defRPr sz="2400">
                <a:solidFill>
                  <a:schemeClr val="tx1"/>
                </a:solidFill>
                <a:latin typeface="Calibri" panose="020F0502020204030204" pitchFamily="34" charset="0"/>
                <a:ea typeface="MS PGothic" panose="020B0600070205080204" pitchFamily="34" charset="-128"/>
              </a:defRPr>
            </a:lvl5pPr>
            <a:lvl6pPr marL="2528534"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94147"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59759"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925372"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nb-NO" altLang="nb-NO" sz="1200"/>
          </a:p>
        </p:txBody>
      </p:sp>
      <p:sp>
        <p:nvSpPr>
          <p:cNvPr id="33797" name="Plassholder for bunntekst 4">
            <a:extLst>
              <a:ext uri="{FF2B5EF4-FFF2-40B4-BE49-F238E27FC236}">
                <a16:creationId xmlns:a16="http://schemas.microsoft.com/office/drawing/2014/main" id="{2D578824-6EA2-4540-B3A1-A33187A308D5}"/>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Calibri" panose="020F0502020204030204" pitchFamily="34" charset="0"/>
                <a:ea typeface="MS PGothic" panose="020B0600070205080204" pitchFamily="34" charset="-128"/>
              </a:defRPr>
            </a:lvl1pPr>
            <a:lvl2pPr marL="743687" indent="-286158">
              <a:defRPr sz="2400">
                <a:solidFill>
                  <a:schemeClr val="tx1"/>
                </a:solidFill>
                <a:latin typeface="Calibri" panose="020F0502020204030204" pitchFamily="34" charset="0"/>
                <a:ea typeface="MS PGothic" panose="020B0600070205080204" pitchFamily="34" charset="-128"/>
              </a:defRPr>
            </a:lvl2pPr>
            <a:lvl3pPr marL="1146248" indent="-227957">
              <a:defRPr sz="2400">
                <a:solidFill>
                  <a:schemeClr val="tx1"/>
                </a:solidFill>
                <a:latin typeface="Calibri" panose="020F0502020204030204" pitchFamily="34" charset="0"/>
                <a:ea typeface="MS PGothic" panose="020B0600070205080204" pitchFamily="34" charset="-128"/>
              </a:defRPr>
            </a:lvl3pPr>
            <a:lvl4pPr marL="1603776" indent="-227957">
              <a:defRPr sz="2400">
                <a:solidFill>
                  <a:schemeClr val="tx1"/>
                </a:solidFill>
                <a:latin typeface="Calibri" panose="020F0502020204030204" pitchFamily="34" charset="0"/>
                <a:ea typeface="MS PGothic" panose="020B0600070205080204" pitchFamily="34" charset="-128"/>
              </a:defRPr>
            </a:lvl4pPr>
            <a:lvl5pPr marL="2062922" indent="-227957">
              <a:defRPr sz="2400">
                <a:solidFill>
                  <a:schemeClr val="tx1"/>
                </a:solidFill>
                <a:latin typeface="Calibri" panose="020F0502020204030204" pitchFamily="34" charset="0"/>
                <a:ea typeface="MS PGothic" panose="020B0600070205080204" pitchFamily="34" charset="-128"/>
              </a:defRPr>
            </a:lvl5pPr>
            <a:lvl6pPr marL="2528534"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94147"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59759"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925372"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nb-NO" altLang="nb-NO" sz="1200"/>
          </a:p>
        </p:txBody>
      </p:sp>
      <p:sp>
        <p:nvSpPr>
          <p:cNvPr id="33798" name="Plassholder for lysbildenummer 5">
            <a:extLst>
              <a:ext uri="{FF2B5EF4-FFF2-40B4-BE49-F238E27FC236}">
                <a16:creationId xmlns:a16="http://schemas.microsoft.com/office/drawing/2014/main" id="{9C331B81-E944-4E63-8F4B-8D935282665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1pPr>
            <a:lvl2pPr marL="743687" indent="-286158">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2pPr>
            <a:lvl3pPr marL="1146248" indent="-227957">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3pPr>
            <a:lvl4pPr marL="1603776" indent="-227957">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4pPr>
            <a:lvl5pPr marL="2062922" indent="-227957">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5pPr>
            <a:lvl6pPr marL="2528534" indent="-227957" defTabSz="465612" eaLnBrk="0" fontAlgn="base" hangingPunct="0">
              <a:spcBef>
                <a:spcPct val="0"/>
              </a:spcBef>
              <a:spcAft>
                <a:spcPct val="0"/>
              </a:spcAft>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6pPr>
            <a:lvl7pPr marL="2994147" indent="-227957" defTabSz="465612" eaLnBrk="0" fontAlgn="base" hangingPunct="0">
              <a:spcBef>
                <a:spcPct val="0"/>
              </a:spcBef>
              <a:spcAft>
                <a:spcPct val="0"/>
              </a:spcAft>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7pPr>
            <a:lvl8pPr marL="3459759" indent="-227957" defTabSz="465612" eaLnBrk="0" fontAlgn="base" hangingPunct="0">
              <a:spcBef>
                <a:spcPct val="0"/>
              </a:spcBef>
              <a:spcAft>
                <a:spcPct val="0"/>
              </a:spcAft>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8pPr>
            <a:lvl9pPr marL="3925372" indent="-227957" defTabSz="465612" eaLnBrk="0" fontAlgn="base" hangingPunct="0">
              <a:spcBef>
                <a:spcPct val="0"/>
              </a:spcBef>
              <a:spcAft>
                <a:spcPct val="0"/>
              </a:spcAft>
              <a:tabLst>
                <a:tab pos="730753" algn="l"/>
                <a:tab pos="1461506" algn="l"/>
                <a:tab pos="2192259" algn="l"/>
                <a:tab pos="2924629" algn="l"/>
              </a:tabLst>
              <a:defRPr sz="2400">
                <a:solidFill>
                  <a:schemeClr val="tx1"/>
                </a:solidFill>
                <a:latin typeface="Calibri" panose="020F0502020204030204" pitchFamily="34" charset="0"/>
                <a:ea typeface="MS PGothic" panose="020B0600070205080204" pitchFamily="34" charset="-128"/>
              </a:defRPr>
            </a:lvl9pPr>
          </a:lstStyle>
          <a:p>
            <a:fld id="{689A37BB-BFF7-4FFE-9DF5-0AE00FE0CE9A}" type="slidenum">
              <a:rPr lang="nb-NO" altLang="nb-NO" sz="1200">
                <a:solidFill>
                  <a:srgbClr val="000000"/>
                </a:solidFill>
                <a:latin typeface="Times New Roman" panose="02020603050405020304" pitchFamily="18" charset="0"/>
                <a:ea typeface="Arial Unicode MS"/>
                <a:cs typeface="Arial Unicode MS"/>
              </a:rPr>
              <a:pPr/>
              <a:t>38</a:t>
            </a:fld>
            <a:endParaRPr lang="nb-NO" altLang="nb-NO" sz="1200">
              <a:solidFill>
                <a:srgbClr val="000000"/>
              </a:solidFill>
              <a:latin typeface="Times New Roman" panose="02020603050405020304" pitchFamily="18" charset="0"/>
              <a:ea typeface="Arial Unicode MS"/>
              <a:cs typeface="Arial Unicode M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39</a:t>
            </a:fld>
            <a:endParaRPr lang="nb-NO"/>
          </a:p>
        </p:txBody>
      </p:sp>
    </p:spTree>
    <p:extLst>
      <p:ext uri="{BB962C8B-B14F-4D97-AF65-F5344CB8AC3E}">
        <p14:creationId xmlns:p14="http://schemas.microsoft.com/office/powerpoint/2010/main" val="16409908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Du kan prøve igjen …</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40</a:t>
            </a:fld>
            <a:endParaRPr lang="nb-NO"/>
          </a:p>
        </p:txBody>
      </p:sp>
    </p:spTree>
    <p:extLst>
      <p:ext uri="{BB962C8B-B14F-4D97-AF65-F5344CB8AC3E}">
        <p14:creationId xmlns:p14="http://schemas.microsoft.com/office/powerpoint/2010/main" val="7119091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67759-04AE-4D1E-63F4-9FB273FB0D70}"/>
            </a:ext>
          </a:extLst>
        </p:cNvPr>
        <p:cNvGrpSpPr/>
        <p:nvPr/>
      </p:nvGrpSpPr>
      <p:grpSpPr>
        <a:xfrm>
          <a:off x="0" y="0"/>
          <a:ext cx="0" cy="0"/>
          <a:chOff x="0" y="0"/>
          <a:chExt cx="0" cy="0"/>
        </a:xfrm>
      </p:grpSpPr>
      <p:sp>
        <p:nvSpPr>
          <p:cNvPr id="23554" name="Plassholder for lysbilde 1">
            <a:extLst>
              <a:ext uri="{FF2B5EF4-FFF2-40B4-BE49-F238E27FC236}">
                <a16:creationId xmlns:a16="http://schemas.microsoft.com/office/drawing/2014/main" id="{403BF93B-6E6B-67DE-B1C9-6BCB6AC222E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Plassholder for notater 2">
            <a:extLst>
              <a:ext uri="{FF2B5EF4-FFF2-40B4-BE49-F238E27FC236}">
                <a16:creationId xmlns:a16="http://schemas.microsoft.com/office/drawing/2014/main" id="{15222A6D-4370-3755-A47C-567892C4652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nb-NO" altLang="nb-NO"/>
          </a:p>
        </p:txBody>
      </p:sp>
      <p:sp>
        <p:nvSpPr>
          <p:cNvPr id="23556" name="Plassholder for lysbildenummer 3">
            <a:extLst>
              <a:ext uri="{FF2B5EF4-FFF2-40B4-BE49-F238E27FC236}">
                <a16:creationId xmlns:a16="http://schemas.microsoft.com/office/drawing/2014/main" id="{A2587384-53C4-5C70-0BF9-372C9752A8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3687" indent="-286158">
              <a:defRPr sz="2400">
                <a:solidFill>
                  <a:schemeClr val="tx1"/>
                </a:solidFill>
                <a:latin typeface="Calibri" panose="020F0502020204030204" pitchFamily="34" charset="0"/>
                <a:ea typeface="MS PGothic" panose="020B0600070205080204" pitchFamily="34" charset="-128"/>
              </a:defRPr>
            </a:lvl2pPr>
            <a:lvl3pPr marL="1146248" indent="-227957">
              <a:defRPr sz="2400">
                <a:solidFill>
                  <a:schemeClr val="tx1"/>
                </a:solidFill>
                <a:latin typeface="Calibri" panose="020F0502020204030204" pitchFamily="34" charset="0"/>
                <a:ea typeface="MS PGothic" panose="020B0600070205080204" pitchFamily="34" charset="-128"/>
              </a:defRPr>
            </a:lvl3pPr>
            <a:lvl4pPr marL="1603776" indent="-227957">
              <a:defRPr sz="2400">
                <a:solidFill>
                  <a:schemeClr val="tx1"/>
                </a:solidFill>
                <a:latin typeface="Calibri" panose="020F0502020204030204" pitchFamily="34" charset="0"/>
                <a:ea typeface="MS PGothic" panose="020B0600070205080204" pitchFamily="34" charset="-128"/>
              </a:defRPr>
            </a:lvl4pPr>
            <a:lvl5pPr marL="2062922" indent="-227957">
              <a:defRPr sz="2400">
                <a:solidFill>
                  <a:schemeClr val="tx1"/>
                </a:solidFill>
                <a:latin typeface="Calibri" panose="020F0502020204030204" pitchFamily="34" charset="0"/>
                <a:ea typeface="MS PGothic" panose="020B0600070205080204" pitchFamily="34" charset="-128"/>
              </a:defRPr>
            </a:lvl5pPr>
            <a:lvl6pPr marL="2528534"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94147"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59759"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925372" indent="-227957" defTabSz="465612"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782F3EC3-1658-497F-A434-6850F51E693C}" type="slidenum">
              <a:rPr lang="nb-NO" altLang="nb-NO" sz="1200"/>
              <a:pPr/>
              <a:t>41</a:t>
            </a:fld>
            <a:endParaRPr lang="nb-NO" altLang="nb-NO" sz="1200"/>
          </a:p>
        </p:txBody>
      </p:sp>
    </p:spTree>
    <p:extLst>
      <p:ext uri="{BB962C8B-B14F-4D97-AF65-F5344CB8AC3E}">
        <p14:creationId xmlns:p14="http://schemas.microsoft.com/office/powerpoint/2010/main" val="333015715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42</a:t>
            </a:fld>
            <a:endParaRPr lang="nb-NO"/>
          </a:p>
        </p:txBody>
      </p:sp>
    </p:spTree>
    <p:extLst>
      <p:ext uri="{BB962C8B-B14F-4D97-AF65-F5344CB8AC3E}">
        <p14:creationId xmlns:p14="http://schemas.microsoft.com/office/powerpoint/2010/main" val="3979506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43</a:t>
            </a:fld>
            <a:endParaRPr lang="nb-NO"/>
          </a:p>
        </p:txBody>
      </p:sp>
    </p:spTree>
    <p:extLst>
      <p:ext uri="{BB962C8B-B14F-4D97-AF65-F5344CB8AC3E}">
        <p14:creationId xmlns:p14="http://schemas.microsoft.com/office/powerpoint/2010/main" val="31425877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Den sakkyndige uttalelsen trenger ikke være av nyere dato, men må dokumentere/anbefale tilretteleggingstiltaket det søkes om. Dersom det oppstår behov for å tilrettelegge etter søknadsfristen må de</a:t>
            </a:r>
          </a:p>
          <a:p>
            <a:endParaRPr lang="nb-NO" dirty="0"/>
          </a:p>
          <a:p>
            <a:r>
              <a:rPr lang="nb-NO" dirty="0"/>
              <a:t>Privatister og elever med behov for tilrettelegging av eksamen på grunn av fysisk eller psykisk sykdom, skade eller funksjonsnedsettelse, kan søke om særskilt tilrettelegging ved eksamen.</a:t>
            </a:r>
          </a:p>
          <a:p>
            <a:endParaRPr lang="nb-NO" dirty="0"/>
          </a:p>
          <a:p>
            <a:r>
              <a:rPr lang="nb-NO" dirty="0"/>
              <a:t>ette kan du søke om:</a:t>
            </a:r>
          </a:p>
          <a:p>
            <a:pPr lvl="0"/>
            <a:r>
              <a:rPr lang="nb-NO" b="1" dirty="0"/>
              <a:t>Utvidet tid</a:t>
            </a:r>
            <a:r>
              <a:rPr lang="nb-NO" dirty="0"/>
              <a:t>: Du kan søke om å få benytte inntil 60 minutter ekstra på skriftlig eksamen og inntil 10 minutter på muntlig og muntlig-praktisk eksamen.</a:t>
            </a:r>
          </a:p>
          <a:p>
            <a:pPr lvl="0"/>
            <a:r>
              <a:rPr lang="nb-NO" b="1" dirty="0"/>
              <a:t>Skjermet eksamensplass</a:t>
            </a:r>
            <a:r>
              <a:rPr lang="nb-NO" dirty="0"/>
              <a:t>: Du kan søke om å få sitte på et rom sammen med få andre når du er oppe til skriftlig eksamen.</a:t>
            </a:r>
          </a:p>
          <a:p>
            <a:pPr lvl="0"/>
            <a:r>
              <a:rPr lang="nb-NO" b="1" dirty="0"/>
              <a:t>Opplesing av oppgaveteksten</a:t>
            </a:r>
            <a:r>
              <a:rPr lang="nb-NO" dirty="0"/>
              <a:t>: Du kan søke om å få manuell eller digital opplesning av oppgavetekst.</a:t>
            </a:r>
          </a:p>
          <a:p>
            <a:pPr lvl="0"/>
            <a:r>
              <a:rPr lang="nb-NO" dirty="0"/>
              <a:t>Du kan beskrive andre tilretteleggingsbehov i ett tekstdokument som du laster opp i søknaden. Vær oppmerksom på at det er skolen som avgjør om tilretteleggingstiltaket du søker om kan innvilges. </a:t>
            </a:r>
          </a:p>
          <a:p>
            <a:r>
              <a:rPr lang="nb-NO" dirty="0"/>
              <a:t>n sakkyndige uttalelsen dokumentere at behovet er oppstått etter fristen. Eksempel på søknad ved akutte behov kan for eksempel være gipset arm.</a:t>
            </a:r>
          </a:p>
        </p:txBody>
      </p:sp>
      <p:sp>
        <p:nvSpPr>
          <p:cNvPr id="4" name="Plassholder for lysbildenummer 3"/>
          <p:cNvSpPr>
            <a:spLocks noGrp="1"/>
          </p:cNvSpPr>
          <p:nvPr>
            <p:ph type="sldNum" sz="quarter" idx="5"/>
          </p:nvPr>
        </p:nvSpPr>
        <p:spPr/>
        <p:txBody>
          <a:bodyPr/>
          <a:lstStyle/>
          <a:p>
            <a:pPr>
              <a:defRPr/>
            </a:pPr>
            <a:fld id="{2E0A4657-00C9-4B1F-B9DE-1B24037020E5}" type="slidenum">
              <a:rPr lang="nb-NO" smtClean="0"/>
              <a:pPr>
                <a:defRPr/>
              </a:pPr>
              <a:t>44</a:t>
            </a:fld>
            <a:endParaRPr lang="nb-NO"/>
          </a:p>
        </p:txBody>
      </p:sp>
    </p:spTree>
    <p:extLst>
      <p:ext uri="{BB962C8B-B14F-4D97-AF65-F5344CB8AC3E}">
        <p14:creationId xmlns:p14="http://schemas.microsoft.com/office/powerpoint/2010/main" val="3390248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1133400" y="980728"/>
            <a:ext cx="10363200" cy="468313"/>
          </a:xfrm>
        </p:spPr>
        <p:txBody>
          <a:bodyPr/>
          <a:lstStyle/>
          <a:p>
            <a:r>
              <a:rPr lang="nb-NO"/>
              <a:t>Klikk for å redigere tittelstil</a:t>
            </a:r>
          </a:p>
        </p:txBody>
      </p:sp>
      <p:sp>
        <p:nvSpPr>
          <p:cNvPr id="3" name="Plassholder for innhold 2"/>
          <p:cNvSpPr>
            <a:spLocks noGrp="1"/>
          </p:cNvSpPr>
          <p:nvPr>
            <p:ph idx="1"/>
          </p:nvPr>
        </p:nvSpPr>
        <p:spPr>
          <a:xfrm>
            <a:off x="1130424" y="1916832"/>
            <a:ext cx="9718104" cy="4114800"/>
          </a:xfrm>
          <a:prstGeom prst="rect">
            <a:avLst/>
          </a:prstGeom>
        </p:spPr>
        <p:txBody>
          <a:bodyPr/>
          <a:lstStyle>
            <a:lvl4pPr>
              <a:defRPr sz="1200">
                <a:latin typeface="+mj-lt"/>
              </a:defRPr>
            </a:lvl4pPr>
            <a:lvl5pPr>
              <a:defRPr sz="1200">
                <a:latin typeface="+mj-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155638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63084" y="4406901"/>
            <a:ext cx="103632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nb-NO"/>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A9B8DB5A-CF74-4732-8ECC-6E266D884566}" type="slidenum">
              <a:rPr lang="nb-NO"/>
              <a:pPr>
                <a:defRPr/>
              </a:pPr>
              <a:t>‹#›</a:t>
            </a:fld>
            <a:endParaRPr lang="nb-NO"/>
          </a:p>
        </p:txBody>
      </p:sp>
    </p:spTree>
    <p:extLst>
      <p:ext uri="{BB962C8B-B14F-4D97-AF65-F5344CB8AC3E}">
        <p14:creationId xmlns:p14="http://schemas.microsoft.com/office/powerpoint/2010/main" val="1323591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914400" y="1828800"/>
            <a:ext cx="508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828800"/>
            <a:ext cx="508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Date Placeholder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nb-NO"/>
          </a:p>
        </p:txBody>
      </p:sp>
      <p:sp>
        <p:nvSpPr>
          <p:cNvPr id="6" name="Footer Placeholder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nb-NO"/>
          </a:p>
        </p:txBody>
      </p:sp>
      <p:sp>
        <p:nvSpPr>
          <p:cNvPr id="7" name="Slide Number Placeholder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47E2B96B-1457-4AA1-BD2B-3D61C576CF56}" type="slidenum">
              <a:rPr lang="nb-NO"/>
              <a:pPr>
                <a:defRPr/>
              </a:pPr>
              <a:t>‹#›</a:t>
            </a:fld>
            <a:endParaRPr lang="nb-NO"/>
          </a:p>
        </p:txBody>
      </p:sp>
    </p:spTree>
    <p:extLst>
      <p:ext uri="{BB962C8B-B14F-4D97-AF65-F5344CB8AC3E}">
        <p14:creationId xmlns:p14="http://schemas.microsoft.com/office/powerpoint/2010/main" val="1449812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609600" y="274638"/>
            <a:ext cx="109728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nb-NO"/>
          </a:p>
        </p:txBody>
      </p:sp>
      <p:sp>
        <p:nvSpPr>
          <p:cNvPr id="8"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nb-NO"/>
          </a:p>
        </p:txBody>
      </p:sp>
      <p:sp>
        <p:nvSpPr>
          <p:cNvPr id="9"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6410CB0C-8891-4F77-98BF-0CC85635C2EE}" type="slidenum">
              <a:rPr lang="nb-NO"/>
              <a:pPr>
                <a:defRPr/>
              </a:pPr>
              <a:t>‹#›</a:t>
            </a:fld>
            <a:endParaRPr lang="nb-NO"/>
          </a:p>
        </p:txBody>
      </p:sp>
    </p:spTree>
    <p:extLst>
      <p:ext uri="{BB962C8B-B14F-4D97-AF65-F5344CB8AC3E}">
        <p14:creationId xmlns:p14="http://schemas.microsoft.com/office/powerpoint/2010/main" val="4219512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nb-NO"/>
          </a:p>
        </p:txBody>
      </p:sp>
      <p:sp>
        <p:nvSpPr>
          <p:cNvPr id="4"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nb-NO"/>
          </a:p>
        </p:txBody>
      </p:sp>
      <p:sp>
        <p:nvSpPr>
          <p:cNvPr id="5"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216E938D-6DDE-4E5A-B09B-9A157E724935}" type="slidenum">
              <a:rPr lang="nb-NO"/>
              <a:pPr>
                <a:defRPr/>
              </a:pPr>
              <a:t>‹#›</a:t>
            </a:fld>
            <a:endParaRPr lang="nb-NO"/>
          </a:p>
        </p:txBody>
      </p:sp>
    </p:spTree>
    <p:extLst>
      <p:ext uri="{BB962C8B-B14F-4D97-AF65-F5344CB8AC3E}">
        <p14:creationId xmlns:p14="http://schemas.microsoft.com/office/powerpoint/2010/main" val="1058507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nb-NO"/>
          </a:p>
        </p:txBody>
      </p:sp>
      <p:sp>
        <p:nvSpPr>
          <p:cNvPr id="3"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nb-NO"/>
          </a:p>
        </p:txBody>
      </p:sp>
      <p:sp>
        <p:nvSpPr>
          <p:cNvPr id="4"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11DD1AC1-00D0-4010-B493-8A45CE59ED78}" type="slidenum">
              <a:rPr lang="nb-NO"/>
              <a:pPr>
                <a:defRPr/>
              </a:pPr>
              <a:t>‹#›</a:t>
            </a:fld>
            <a:endParaRPr lang="nb-NO"/>
          </a:p>
        </p:txBody>
      </p:sp>
    </p:spTree>
    <p:extLst>
      <p:ext uri="{BB962C8B-B14F-4D97-AF65-F5344CB8AC3E}">
        <p14:creationId xmlns:p14="http://schemas.microsoft.com/office/powerpoint/2010/main" val="4043042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nb-NO"/>
          </a:p>
        </p:txBody>
      </p:sp>
      <p:sp>
        <p:nvSpPr>
          <p:cNvPr id="6" name="Footer Placeholder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nb-NO"/>
          </a:p>
        </p:txBody>
      </p:sp>
      <p:sp>
        <p:nvSpPr>
          <p:cNvPr id="7" name="Slide Number Placeholder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2C1E7129-BAB3-4659-B821-B9378C015879}" type="slidenum">
              <a:rPr lang="nb-NO"/>
              <a:pPr>
                <a:defRPr/>
              </a:pPr>
              <a:t>‹#›</a:t>
            </a:fld>
            <a:endParaRPr lang="nb-NO"/>
          </a:p>
        </p:txBody>
      </p:sp>
    </p:spTree>
    <p:extLst>
      <p:ext uri="{BB962C8B-B14F-4D97-AF65-F5344CB8AC3E}">
        <p14:creationId xmlns:p14="http://schemas.microsoft.com/office/powerpoint/2010/main" val="410904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Klikk på ikonet for å legge til et bilde</a:t>
            </a:r>
          </a:p>
        </p:txBody>
      </p:sp>
      <p:sp>
        <p:nvSpPr>
          <p:cNvPr id="4" name="Plassholder for tekst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nb-NO"/>
          </a:p>
        </p:txBody>
      </p:sp>
      <p:sp>
        <p:nvSpPr>
          <p:cNvPr id="6" name="Footer Placeholder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nb-NO"/>
          </a:p>
        </p:txBody>
      </p:sp>
      <p:sp>
        <p:nvSpPr>
          <p:cNvPr id="7" name="Slide Number Placeholder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DBF5A4D6-0C5D-40B5-9B64-7705BEC42021}" type="slidenum">
              <a:rPr lang="nb-NO"/>
              <a:pPr>
                <a:defRPr/>
              </a:pPr>
              <a:t>‹#›</a:t>
            </a:fld>
            <a:endParaRPr lang="nb-NO"/>
          </a:p>
        </p:txBody>
      </p:sp>
    </p:spTree>
    <p:extLst>
      <p:ext uri="{BB962C8B-B14F-4D97-AF65-F5344CB8AC3E}">
        <p14:creationId xmlns:p14="http://schemas.microsoft.com/office/powerpoint/2010/main" val="1701660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a:xfrm>
            <a:off x="914400" y="1828800"/>
            <a:ext cx="10363200" cy="4114800"/>
          </a:xfrm>
          <a:prstGeom prst="rect">
            <a:avLst/>
          </a:prstGeo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nb-NO"/>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93C42B9C-44A4-4136-8BE2-507E7C17846A}" type="slidenum">
              <a:rPr lang="nb-NO"/>
              <a:pPr>
                <a:defRPr/>
              </a:pPr>
              <a:t>‹#›</a:t>
            </a:fld>
            <a:endParaRPr lang="nb-NO"/>
          </a:p>
        </p:txBody>
      </p:sp>
    </p:spTree>
    <p:extLst>
      <p:ext uri="{BB962C8B-B14F-4D97-AF65-F5344CB8AC3E}">
        <p14:creationId xmlns:p14="http://schemas.microsoft.com/office/powerpoint/2010/main" val="3045628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686800" y="914400"/>
            <a:ext cx="2590800" cy="50292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914400" y="914400"/>
            <a:ext cx="7569200" cy="5029200"/>
          </a:xfrm>
          <a:prstGeom prst="rect">
            <a:avLst/>
          </a:prstGeo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nb-NO"/>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nb-NO"/>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45CBC4D1-8BEB-40D8-897B-FBA7B9878695}" type="slidenum">
              <a:rPr lang="nb-NO"/>
              <a:pPr>
                <a:defRPr/>
              </a:pPr>
              <a:t>‹#›</a:t>
            </a:fld>
            <a:endParaRPr lang="nb-NO"/>
          </a:p>
        </p:txBody>
      </p:sp>
    </p:spTree>
    <p:extLst>
      <p:ext uri="{BB962C8B-B14F-4D97-AF65-F5344CB8AC3E}">
        <p14:creationId xmlns:p14="http://schemas.microsoft.com/office/powerpoint/2010/main" val="3108231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1"/>
          <p:cNvSpPr>
            <a:spLocks noGrp="1" noChangeArrowheads="1"/>
          </p:cNvSpPr>
          <p:nvPr>
            <p:ph type="title"/>
          </p:nvPr>
        </p:nvSpPr>
        <p:spPr bwMode="auto">
          <a:xfrm>
            <a:off x="914400" y="914401"/>
            <a:ext cx="10363200" cy="46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nb-NO" altLang="nb-NO"/>
          </a:p>
        </p:txBody>
      </p:sp>
      <p:sp>
        <p:nvSpPr>
          <p:cNvPr id="5" name="Plassholder for tekst 4"/>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7" name="Bilde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5445225"/>
            <a:ext cx="12163814" cy="1412776"/>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Lst>
  <p:txStyles>
    <p:titleStyle>
      <a:lvl1pPr algn="l" rtl="0" eaLnBrk="1" fontAlgn="base" hangingPunct="1">
        <a:spcBef>
          <a:spcPct val="0"/>
        </a:spcBef>
        <a:spcAft>
          <a:spcPct val="0"/>
        </a:spcAft>
        <a:defRPr sz="2800">
          <a:solidFill>
            <a:srgbClr val="0082A3"/>
          </a:solidFill>
          <a:latin typeface="+mj-lt"/>
          <a:ea typeface="+mj-ea"/>
          <a:cs typeface="+mj-cs"/>
        </a:defRPr>
      </a:lvl1pPr>
      <a:lvl2pPr algn="l" rtl="0" eaLnBrk="1" fontAlgn="base" hangingPunct="1">
        <a:spcBef>
          <a:spcPct val="0"/>
        </a:spcBef>
        <a:spcAft>
          <a:spcPct val="0"/>
        </a:spcAft>
        <a:defRPr sz="2800">
          <a:solidFill>
            <a:srgbClr val="0082A3"/>
          </a:solidFill>
          <a:latin typeface="Arial" charset="0"/>
          <a:cs typeface="Times New Roman" charset="0"/>
        </a:defRPr>
      </a:lvl2pPr>
      <a:lvl3pPr algn="l" rtl="0" eaLnBrk="1" fontAlgn="base" hangingPunct="1">
        <a:spcBef>
          <a:spcPct val="0"/>
        </a:spcBef>
        <a:spcAft>
          <a:spcPct val="0"/>
        </a:spcAft>
        <a:defRPr sz="2800">
          <a:solidFill>
            <a:srgbClr val="0082A3"/>
          </a:solidFill>
          <a:latin typeface="Arial" charset="0"/>
          <a:cs typeface="Times New Roman" charset="0"/>
        </a:defRPr>
      </a:lvl3pPr>
      <a:lvl4pPr algn="l" rtl="0" eaLnBrk="1" fontAlgn="base" hangingPunct="1">
        <a:spcBef>
          <a:spcPct val="0"/>
        </a:spcBef>
        <a:spcAft>
          <a:spcPct val="0"/>
        </a:spcAft>
        <a:defRPr sz="2800">
          <a:solidFill>
            <a:srgbClr val="0082A3"/>
          </a:solidFill>
          <a:latin typeface="Arial" charset="0"/>
          <a:cs typeface="Times New Roman" charset="0"/>
        </a:defRPr>
      </a:lvl4pPr>
      <a:lvl5pPr algn="l" rtl="0" eaLnBrk="1" fontAlgn="base" hangingPunct="1">
        <a:spcBef>
          <a:spcPct val="0"/>
        </a:spcBef>
        <a:spcAft>
          <a:spcPct val="0"/>
        </a:spcAft>
        <a:defRPr sz="2800">
          <a:solidFill>
            <a:srgbClr val="0082A3"/>
          </a:solidFill>
          <a:latin typeface="Arial" charset="0"/>
          <a:cs typeface="Times New Roman" charset="0"/>
        </a:defRPr>
      </a:lvl5pPr>
      <a:lvl6pPr marL="457200" algn="l" rtl="0" eaLnBrk="1" fontAlgn="base" hangingPunct="1">
        <a:spcBef>
          <a:spcPct val="0"/>
        </a:spcBef>
        <a:spcAft>
          <a:spcPct val="0"/>
        </a:spcAft>
        <a:defRPr sz="2800">
          <a:solidFill>
            <a:srgbClr val="0082A3"/>
          </a:solidFill>
          <a:latin typeface="Arial" charset="0"/>
          <a:cs typeface="Times New Roman" charset="0"/>
        </a:defRPr>
      </a:lvl6pPr>
      <a:lvl7pPr marL="914400" algn="l" rtl="0" eaLnBrk="1" fontAlgn="base" hangingPunct="1">
        <a:spcBef>
          <a:spcPct val="0"/>
        </a:spcBef>
        <a:spcAft>
          <a:spcPct val="0"/>
        </a:spcAft>
        <a:defRPr sz="2800">
          <a:solidFill>
            <a:srgbClr val="0082A3"/>
          </a:solidFill>
          <a:latin typeface="Arial" charset="0"/>
          <a:cs typeface="Times New Roman" charset="0"/>
        </a:defRPr>
      </a:lvl7pPr>
      <a:lvl8pPr marL="1371600" algn="l" rtl="0" eaLnBrk="1" fontAlgn="base" hangingPunct="1">
        <a:spcBef>
          <a:spcPct val="0"/>
        </a:spcBef>
        <a:spcAft>
          <a:spcPct val="0"/>
        </a:spcAft>
        <a:defRPr sz="2800">
          <a:solidFill>
            <a:srgbClr val="0082A3"/>
          </a:solidFill>
          <a:latin typeface="Arial" charset="0"/>
          <a:cs typeface="Times New Roman" charset="0"/>
        </a:defRPr>
      </a:lvl8pPr>
      <a:lvl9pPr marL="1828800" algn="l" rtl="0" eaLnBrk="1" fontAlgn="base" hangingPunct="1">
        <a:spcBef>
          <a:spcPct val="0"/>
        </a:spcBef>
        <a:spcAft>
          <a:spcPct val="0"/>
        </a:spcAft>
        <a:defRPr sz="2800">
          <a:solidFill>
            <a:srgbClr val="0082A3"/>
          </a:solidFill>
          <a:latin typeface="Arial" charset="0"/>
          <a:cs typeface="Times New Roman" charset="0"/>
        </a:defRPr>
      </a:lvl9pPr>
    </p:titleStyle>
    <p:bodyStyle>
      <a:lvl1pPr marL="342900" indent="-342900" algn="l" rtl="0" eaLnBrk="1" fontAlgn="base" hangingPunct="1">
        <a:spcBef>
          <a:spcPct val="20000"/>
        </a:spcBef>
        <a:spcAft>
          <a:spcPct val="0"/>
        </a:spcAft>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Char char="–"/>
        <a:defRPr sz="1600">
          <a:solidFill>
            <a:schemeClr val="tx1"/>
          </a:solidFill>
          <a:latin typeface="+mn-lt"/>
          <a:cs typeface="+mn-cs"/>
        </a:defRPr>
      </a:lvl2pPr>
      <a:lvl3pPr marL="1143000" indent="-228600" algn="l" rtl="0" eaLnBrk="1" fontAlgn="base" hangingPunct="1">
        <a:spcBef>
          <a:spcPct val="20000"/>
        </a:spcBef>
        <a:spcAft>
          <a:spcPct val="0"/>
        </a:spcAft>
        <a:buChar char="•"/>
        <a:defRPr sz="1600">
          <a:solidFill>
            <a:schemeClr val="tx1"/>
          </a:solidFill>
          <a:latin typeface="+mn-lt"/>
          <a:cs typeface="+mn-cs"/>
        </a:defRPr>
      </a:lvl3pPr>
      <a:lvl4pPr marL="1600200" indent="-228600" algn="l" rtl="0" eaLnBrk="1" fontAlgn="base" hangingPunct="1">
        <a:spcBef>
          <a:spcPct val="20000"/>
        </a:spcBef>
        <a:spcAft>
          <a:spcPct val="0"/>
        </a:spcAft>
        <a:buChar char="–"/>
        <a:defRPr sz="1200">
          <a:solidFill>
            <a:schemeClr val="tx1"/>
          </a:solidFill>
          <a:latin typeface="+mj-lt"/>
          <a:cs typeface="+mn-cs"/>
        </a:defRPr>
      </a:lvl4pPr>
      <a:lvl5pPr marL="2057400" indent="-228600" algn="l" rtl="0" eaLnBrk="1" fontAlgn="base" hangingPunct="1">
        <a:spcBef>
          <a:spcPct val="20000"/>
        </a:spcBef>
        <a:spcAft>
          <a:spcPct val="0"/>
        </a:spcAft>
        <a:buChar char="»"/>
        <a:defRPr sz="1200">
          <a:solidFill>
            <a:schemeClr val="tx1"/>
          </a:solidFill>
          <a:latin typeface="+mj-lt"/>
          <a:cs typeface="+mn-cs"/>
        </a:defRPr>
      </a:lvl5pPr>
      <a:lvl6pPr marL="2514600" indent="-228600" algn="l" rtl="0" eaLnBrk="1" fontAlgn="base" hangingPunct="1">
        <a:spcBef>
          <a:spcPct val="20000"/>
        </a:spcBef>
        <a:spcAft>
          <a:spcPct val="0"/>
        </a:spcAft>
        <a:buChar char="»"/>
        <a:defRPr sz="2000">
          <a:solidFill>
            <a:schemeClr val="tx1"/>
          </a:solidFill>
          <a:latin typeface="Times New Roman" charset="0"/>
          <a:cs typeface="+mn-cs"/>
        </a:defRPr>
      </a:lvl6pPr>
      <a:lvl7pPr marL="2971800" indent="-228600" algn="l" rtl="0" eaLnBrk="1" fontAlgn="base" hangingPunct="1">
        <a:spcBef>
          <a:spcPct val="20000"/>
        </a:spcBef>
        <a:spcAft>
          <a:spcPct val="0"/>
        </a:spcAft>
        <a:buChar char="»"/>
        <a:defRPr sz="2000">
          <a:solidFill>
            <a:schemeClr val="tx1"/>
          </a:solidFill>
          <a:latin typeface="Times New Roman" charset="0"/>
          <a:cs typeface="+mn-cs"/>
        </a:defRPr>
      </a:lvl7pPr>
      <a:lvl8pPr marL="3429000" indent="-228600" algn="l" rtl="0" eaLnBrk="1" fontAlgn="base" hangingPunct="1">
        <a:spcBef>
          <a:spcPct val="20000"/>
        </a:spcBef>
        <a:spcAft>
          <a:spcPct val="0"/>
        </a:spcAft>
        <a:buChar char="»"/>
        <a:defRPr sz="2000">
          <a:solidFill>
            <a:schemeClr val="tx1"/>
          </a:solidFill>
          <a:latin typeface="Times New Roman" charset="0"/>
          <a:cs typeface="+mn-cs"/>
        </a:defRPr>
      </a:lvl8pPr>
      <a:lvl9pPr marL="3886200" indent="-228600" algn="l" rtl="0" eaLnBrk="1" fontAlgn="base" hangingPunct="1">
        <a:spcBef>
          <a:spcPct val="20000"/>
        </a:spcBef>
        <a:spcAft>
          <a:spcPct val="0"/>
        </a:spcAft>
        <a:buChar char="»"/>
        <a:defRPr sz="2000">
          <a:solidFill>
            <a:schemeClr val="tx1"/>
          </a:solidFill>
          <a:latin typeface="Times New Roman" charset="0"/>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www.karrierenordland.no/"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21.svg"/><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42.jpeg"/><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50.png"/><Relationship Id="rId5" Type="http://schemas.openxmlformats.org/officeDocument/2006/relationships/image" Target="../media/image59.jpeg"/><Relationship Id="rId4" Type="http://schemas.openxmlformats.org/officeDocument/2006/relationships/image" Target="../media/image58.jpeg"/></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hyperlink" Target="http://eksamensinfo.nfk.no/"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73.pn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3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jpeg"/><Relationship Id="rId7" Type="http://schemas.openxmlformats.org/officeDocument/2006/relationships/image" Target="../media/image90.pn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89.jpeg"/><Relationship Id="rId5" Type="http://schemas.openxmlformats.org/officeDocument/2006/relationships/image" Target="../media/image88.png"/><Relationship Id="rId4" Type="http://schemas.openxmlformats.org/officeDocument/2006/relationships/image" Target="../media/image87.png"/></Relationships>
</file>

<file path=ppt/slides/_rels/slide3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93.jpeg"/></Relationships>
</file>

<file path=ppt/slides/_rels/slide4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3" Type="http://schemas.openxmlformats.org/officeDocument/2006/relationships/hyperlink" Target="https://nfk-ekstern.datakvalitet.net/docs/pub/dok07569.htm" TargetMode="External"/><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image" Target="../media/image96.png"/><Relationship Id="rId5" Type="http://schemas.openxmlformats.org/officeDocument/2006/relationships/hyperlink" Target="https://www.nfk.no/tjenester/skole-og-opplaring/eksamen/eksamen-for-privatister-og-praksiskandidater/" TargetMode="External"/><Relationship Id="rId4" Type="http://schemas.openxmlformats.org/officeDocument/2006/relationships/image" Target="../media/image95.png"/></Relationships>
</file>

<file path=ppt/slides/_rels/slide4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39.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0" name="Bilde 3099"/>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30342" y="1647675"/>
            <a:ext cx="12241360" cy="5210325"/>
          </a:xfrm>
          <a:prstGeom prst="rect">
            <a:avLst/>
          </a:prstGeom>
        </p:spPr>
      </p:pic>
      <p:sp>
        <p:nvSpPr>
          <p:cNvPr id="3096" name="Rektangel 3095"/>
          <p:cNvSpPr/>
          <p:nvPr/>
        </p:nvSpPr>
        <p:spPr>
          <a:xfrm>
            <a:off x="0" y="0"/>
            <a:ext cx="12192000" cy="1340768"/>
          </a:xfrm>
          <a:prstGeom prst="rect">
            <a:avLst/>
          </a:prstGeom>
          <a:ln>
            <a:solidFill>
              <a:schemeClr val="bg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3074" name="Text Box 4"/>
          <p:cNvSpPr txBox="1">
            <a:spLocks noChangeArrowheads="1"/>
          </p:cNvSpPr>
          <p:nvPr/>
        </p:nvSpPr>
        <p:spPr bwMode="auto">
          <a:xfrm>
            <a:off x="8563272" y="6381328"/>
            <a:ext cx="3581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000">
                <a:solidFill>
                  <a:schemeClr val="tx1"/>
                </a:solidFill>
                <a:latin typeface="Arial" charset="0"/>
                <a:cs typeface="Times New Roman" pitchFamily="18" charset="0"/>
              </a:defRPr>
            </a:lvl1pPr>
            <a:lvl2pPr marL="742950" indent="-285750" eaLnBrk="0" hangingPunct="0">
              <a:spcBef>
                <a:spcPct val="20000"/>
              </a:spcBef>
              <a:buChar char="–"/>
              <a:defRPr sz="1600">
                <a:solidFill>
                  <a:schemeClr val="tx1"/>
                </a:solidFill>
                <a:latin typeface="Arial" charset="0"/>
                <a:cs typeface="Times New Roman" pitchFamily="18" charset="0"/>
              </a:defRPr>
            </a:lvl2pPr>
            <a:lvl3pPr marL="1143000" indent="-228600" eaLnBrk="0" hangingPunct="0">
              <a:spcBef>
                <a:spcPct val="20000"/>
              </a:spcBef>
              <a:buChar char="•"/>
              <a:defRPr sz="1600">
                <a:solidFill>
                  <a:schemeClr val="tx1"/>
                </a:solidFill>
                <a:latin typeface="Arial" charset="0"/>
                <a:cs typeface="Times New Roman" pitchFamily="18" charset="0"/>
              </a:defRPr>
            </a:lvl3pPr>
            <a:lvl4pPr marL="1600200" indent="-228600" eaLnBrk="0" hangingPunct="0">
              <a:spcBef>
                <a:spcPct val="20000"/>
              </a:spcBef>
              <a:buChar char="–"/>
              <a:defRPr sz="2000">
                <a:solidFill>
                  <a:schemeClr val="tx1"/>
                </a:solidFill>
                <a:latin typeface="Times New Roman" pitchFamily="18" charset="0"/>
                <a:cs typeface="Times New Roman" pitchFamily="18" charset="0"/>
              </a:defRPr>
            </a:lvl4pPr>
            <a:lvl5pPr marL="2057400" indent="-228600" eaLnBrk="0" hangingPunct="0">
              <a:spcBef>
                <a:spcPct val="20000"/>
              </a:spcBef>
              <a:buChar char="»"/>
              <a:defRPr sz="2000">
                <a:solidFill>
                  <a:schemeClr val="tx1"/>
                </a:solidFill>
                <a:latin typeface="Times New Roman" pitchFamily="18" charset="0"/>
                <a:cs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9pPr>
          </a:lstStyle>
          <a:p>
            <a:pPr algn="r" eaLnBrk="1" hangingPunct="1">
              <a:spcBef>
                <a:spcPct val="50000"/>
              </a:spcBef>
              <a:buFontTx/>
              <a:buNone/>
            </a:pPr>
            <a:r>
              <a:rPr lang="nb-NO" altLang="nb-NO" sz="800" dirty="0">
                <a:solidFill>
                  <a:schemeClr val="bg1"/>
                </a:solidFill>
                <a:latin typeface="Verdana" pitchFamily="34" charset="0"/>
              </a:rPr>
              <a:t>Ramberg i Flakstad kommune</a:t>
            </a:r>
          </a:p>
          <a:p>
            <a:pPr algn="r" eaLnBrk="1" hangingPunct="1">
              <a:spcBef>
                <a:spcPct val="50000"/>
              </a:spcBef>
              <a:buFontTx/>
              <a:buNone/>
            </a:pPr>
            <a:r>
              <a:rPr lang="nb-NO" altLang="nb-NO" sz="800" dirty="0">
                <a:solidFill>
                  <a:schemeClr val="bg1"/>
                </a:solidFill>
                <a:latin typeface="Verdana" pitchFamily="34" charset="0"/>
              </a:rPr>
              <a:t>Foto: Erik </a:t>
            </a:r>
            <a:r>
              <a:rPr lang="nb-NO" altLang="nb-NO" sz="800" dirty="0" err="1">
                <a:solidFill>
                  <a:schemeClr val="bg1"/>
                </a:solidFill>
                <a:latin typeface="Verdana" pitchFamily="34" charset="0"/>
              </a:rPr>
              <a:t>Veigård</a:t>
            </a:r>
            <a:endParaRPr lang="nb-NO" altLang="nb-NO" sz="800" dirty="0">
              <a:solidFill>
                <a:schemeClr val="bg1"/>
              </a:solidFill>
              <a:latin typeface="Verdana" pitchFamily="34" charset="0"/>
            </a:endParaRPr>
          </a:p>
        </p:txBody>
      </p:sp>
      <p:sp>
        <p:nvSpPr>
          <p:cNvPr id="3078" name="Text Box 3"/>
          <p:cNvSpPr txBox="1">
            <a:spLocks noChangeArrowheads="1"/>
          </p:cNvSpPr>
          <p:nvPr/>
        </p:nvSpPr>
        <p:spPr bwMode="auto">
          <a:xfrm>
            <a:off x="-58892" y="2564904"/>
            <a:ext cx="5506820" cy="4293096"/>
          </a:xfrm>
          <a:prstGeom prst="rect">
            <a:avLst/>
          </a:prstGeom>
          <a:solidFill>
            <a:schemeClr val="bg1"/>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522000" tIns="118800" rIns="162000" anchor="ctr"/>
          <a:lstStyle>
            <a:lvl1pPr eaLnBrk="0" hangingPunct="0">
              <a:spcBef>
                <a:spcPct val="20000"/>
              </a:spcBef>
              <a:buChar char="•"/>
              <a:defRPr sz="2000">
                <a:solidFill>
                  <a:schemeClr val="tx1"/>
                </a:solidFill>
                <a:latin typeface="Arial" charset="0"/>
                <a:cs typeface="Times New Roman" pitchFamily="18" charset="0"/>
              </a:defRPr>
            </a:lvl1pPr>
            <a:lvl2pPr marL="742950" indent="-285750" eaLnBrk="0" hangingPunct="0">
              <a:spcBef>
                <a:spcPct val="20000"/>
              </a:spcBef>
              <a:buChar char="–"/>
              <a:defRPr sz="1600">
                <a:solidFill>
                  <a:schemeClr val="tx1"/>
                </a:solidFill>
                <a:latin typeface="Arial" charset="0"/>
                <a:cs typeface="Times New Roman" pitchFamily="18" charset="0"/>
              </a:defRPr>
            </a:lvl2pPr>
            <a:lvl3pPr marL="1143000" indent="-228600" eaLnBrk="0" hangingPunct="0">
              <a:spcBef>
                <a:spcPct val="20000"/>
              </a:spcBef>
              <a:buChar char="•"/>
              <a:defRPr sz="1600">
                <a:solidFill>
                  <a:schemeClr val="tx1"/>
                </a:solidFill>
                <a:latin typeface="Arial" charset="0"/>
                <a:cs typeface="Times New Roman" pitchFamily="18" charset="0"/>
              </a:defRPr>
            </a:lvl3pPr>
            <a:lvl4pPr marL="1600200" indent="-228600" eaLnBrk="0" hangingPunct="0">
              <a:spcBef>
                <a:spcPct val="20000"/>
              </a:spcBef>
              <a:buChar char="–"/>
              <a:defRPr sz="2000">
                <a:solidFill>
                  <a:schemeClr val="tx1"/>
                </a:solidFill>
                <a:latin typeface="Times New Roman" pitchFamily="18" charset="0"/>
                <a:cs typeface="Times New Roman" pitchFamily="18" charset="0"/>
              </a:defRPr>
            </a:lvl4pPr>
            <a:lvl5pPr marL="2057400" indent="-228600" eaLnBrk="0" hangingPunct="0">
              <a:spcBef>
                <a:spcPct val="20000"/>
              </a:spcBef>
              <a:buChar char="»"/>
              <a:defRPr sz="2000">
                <a:solidFill>
                  <a:schemeClr val="tx1"/>
                </a:solidFill>
                <a:latin typeface="Times New Roman" pitchFamily="18" charset="0"/>
                <a:cs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9pPr>
          </a:lstStyle>
          <a:p>
            <a:pPr eaLnBrk="1" hangingPunct="1">
              <a:lnSpc>
                <a:spcPct val="80000"/>
              </a:lnSpc>
              <a:spcBef>
                <a:spcPct val="200000"/>
              </a:spcBef>
              <a:buFontTx/>
              <a:buNone/>
            </a:pPr>
            <a:r>
              <a:rPr lang="nb-NO" altLang="nb-NO" sz="2200" b="1" dirty="0">
                <a:solidFill>
                  <a:srgbClr val="4B8F21"/>
                </a:solidFill>
                <a:latin typeface="Verdana" pitchFamily="34" charset="0"/>
              </a:rPr>
              <a:t>Velkommen til Eksamensmestringskurs</a:t>
            </a:r>
          </a:p>
          <a:p>
            <a:pPr eaLnBrk="1" hangingPunct="1">
              <a:lnSpc>
                <a:spcPct val="150000"/>
              </a:lnSpc>
              <a:spcBef>
                <a:spcPct val="50000"/>
              </a:spcBef>
              <a:buFontTx/>
              <a:buNone/>
            </a:pPr>
            <a:r>
              <a:rPr lang="nb-NO" altLang="nb-NO" sz="1400" dirty="0">
                <a:latin typeface="Verdana" pitchFamily="34" charset="0"/>
              </a:rPr>
              <a:t>Vi starter klokken 18:00. </a:t>
            </a:r>
          </a:p>
          <a:p>
            <a:pPr eaLnBrk="1" hangingPunct="1">
              <a:lnSpc>
                <a:spcPct val="150000"/>
              </a:lnSpc>
              <a:spcBef>
                <a:spcPct val="50000"/>
              </a:spcBef>
              <a:buFontTx/>
              <a:buNone/>
            </a:pPr>
            <a:r>
              <a:rPr lang="nb-NO" altLang="nb-NO" sz="1400" dirty="0">
                <a:latin typeface="Verdana" pitchFamily="34" charset="0"/>
              </a:rPr>
              <a:t>Trenger du teknisk hjelp med innlogging, lyd eller bilde kan du kontakte: </a:t>
            </a:r>
            <a:br>
              <a:rPr lang="nb-NO" altLang="nb-NO" sz="1400" dirty="0">
                <a:latin typeface="Verdana" pitchFamily="34" charset="0"/>
              </a:rPr>
            </a:br>
            <a:r>
              <a:rPr lang="nb-NO" altLang="nb-NO" sz="1400" dirty="0">
                <a:latin typeface="Verdana" pitchFamily="34" charset="0"/>
              </a:rPr>
              <a:t>Heine Nilsen </a:t>
            </a:r>
            <a:r>
              <a:rPr lang="nb-NO" altLang="nb-NO" sz="1400" dirty="0" err="1">
                <a:latin typeface="Verdana" pitchFamily="34" charset="0"/>
              </a:rPr>
              <a:t>Bogstrand</a:t>
            </a:r>
            <a:r>
              <a:rPr lang="nb-NO" altLang="nb-NO" sz="1400" dirty="0">
                <a:latin typeface="Verdana" pitchFamily="34" charset="0"/>
              </a:rPr>
              <a:t> på telefon: 90 28 39 52</a:t>
            </a:r>
          </a:p>
          <a:p>
            <a:pPr eaLnBrk="1" hangingPunct="1">
              <a:lnSpc>
                <a:spcPct val="150000"/>
              </a:lnSpc>
              <a:spcBef>
                <a:spcPct val="50000"/>
              </a:spcBef>
              <a:buFontTx/>
              <a:buNone/>
            </a:pPr>
            <a:r>
              <a:rPr lang="nb-NO" altLang="nb-NO" sz="1400" b="1" dirty="0">
                <a:latin typeface="Verdana" pitchFamily="34" charset="0"/>
              </a:rPr>
              <a:t>Kurset vil bli tatt opp og lagt ut på våre nettsider </a:t>
            </a:r>
            <a:r>
              <a:rPr lang="nb-NO" altLang="nb-NO" sz="1400" dirty="0">
                <a:latin typeface="Verdana" pitchFamily="34" charset="0"/>
              </a:rPr>
              <a:t>(</a:t>
            </a:r>
            <a:r>
              <a:rPr lang="nb-NO" altLang="nb-NO" sz="1400" dirty="0">
                <a:latin typeface="Verdana" pitchFamily="34" charset="0"/>
                <a:hlinkClick r:id="rId4"/>
              </a:rPr>
              <a:t>www.karrierenordland.no</a:t>
            </a:r>
            <a:r>
              <a:rPr lang="nb-NO" altLang="nb-NO" sz="1400" dirty="0">
                <a:latin typeface="Verdana" pitchFamily="34" charset="0"/>
              </a:rPr>
              <a:t>) i etterkant.</a:t>
            </a:r>
          </a:p>
          <a:p>
            <a:pPr eaLnBrk="1" hangingPunct="1">
              <a:lnSpc>
                <a:spcPct val="150000"/>
              </a:lnSpc>
              <a:spcBef>
                <a:spcPct val="50000"/>
              </a:spcBef>
              <a:buFontTx/>
              <a:buNone/>
            </a:pPr>
            <a:r>
              <a:rPr lang="nb-NO" altLang="nb-NO" sz="1400" dirty="0">
                <a:latin typeface="Verdana" pitchFamily="34" charset="0"/>
              </a:rPr>
              <a:t>Vi tar spørsmål i chatten underveis.</a:t>
            </a:r>
          </a:p>
          <a:p>
            <a:pPr eaLnBrk="1" hangingPunct="1">
              <a:lnSpc>
                <a:spcPct val="150000"/>
              </a:lnSpc>
              <a:spcBef>
                <a:spcPct val="50000"/>
              </a:spcBef>
              <a:buFontTx/>
              <a:buNone/>
            </a:pPr>
            <a:r>
              <a:rPr lang="nb-NO" altLang="nb-NO" sz="1400" dirty="0">
                <a:latin typeface="Verdana" pitchFamily="34" charset="0"/>
              </a:rPr>
              <a:t>Mot slutten av kurset stopper vi opptaket og åpner for muntlige spørsmål fra dere.</a:t>
            </a:r>
            <a:endParaRPr lang="nb-NO" altLang="nb-NO" sz="900" dirty="0">
              <a:latin typeface="Verdana" pitchFamily="34" charset="0"/>
            </a:endParaRPr>
          </a:p>
        </p:txBody>
      </p:sp>
      <p:pic>
        <p:nvPicPr>
          <p:cNvPr id="23" name="Picture 5" descr="C:\Documents and Settings\RBK27\Skrivebord\LOGO\NFK LOGO\Logo_nfk_CMYK.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905" y="478061"/>
            <a:ext cx="19050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Karriere Nordland">
            <a:extLst>
              <a:ext uri="{FF2B5EF4-FFF2-40B4-BE49-F238E27FC236}">
                <a16:creationId xmlns:a16="http://schemas.microsoft.com/office/drawing/2014/main" id="{E18AA2F3-2B02-4778-AB95-435EC61D3E9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1512"/>
          <a:stretch/>
        </p:blipFill>
        <p:spPr bwMode="auto">
          <a:xfrm>
            <a:off x="8688288" y="321403"/>
            <a:ext cx="2691067" cy="8879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FB3D131-5F6A-44AB-A224-D3837B5A55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358" y="979339"/>
            <a:ext cx="10770566" cy="4785048"/>
          </a:xfrm>
          <a:prstGeom prst="rect">
            <a:avLst/>
          </a:prstGeom>
        </p:spPr>
      </p:pic>
      <p:sp>
        <p:nvSpPr>
          <p:cNvPr id="3074" name="Text Box 4"/>
          <p:cNvSpPr txBox="1">
            <a:spLocks noChangeArrowheads="1"/>
          </p:cNvSpPr>
          <p:nvPr/>
        </p:nvSpPr>
        <p:spPr bwMode="auto">
          <a:xfrm>
            <a:off x="8563272" y="6643688"/>
            <a:ext cx="358140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2000">
                <a:solidFill>
                  <a:schemeClr val="tx1"/>
                </a:solidFill>
                <a:latin typeface="Arial" charset="0"/>
                <a:cs typeface="Times New Roman" pitchFamily="18" charset="0"/>
              </a:defRPr>
            </a:lvl1pPr>
            <a:lvl2pPr marL="742950" indent="-285750" eaLnBrk="0" hangingPunct="0">
              <a:spcBef>
                <a:spcPct val="20000"/>
              </a:spcBef>
              <a:buChar char="–"/>
              <a:defRPr sz="1600">
                <a:solidFill>
                  <a:schemeClr val="tx1"/>
                </a:solidFill>
                <a:latin typeface="Arial" charset="0"/>
                <a:cs typeface="Times New Roman" pitchFamily="18" charset="0"/>
              </a:defRPr>
            </a:lvl2pPr>
            <a:lvl3pPr marL="1143000" indent="-228600" eaLnBrk="0" hangingPunct="0">
              <a:spcBef>
                <a:spcPct val="20000"/>
              </a:spcBef>
              <a:buChar char="•"/>
              <a:defRPr sz="1600">
                <a:solidFill>
                  <a:schemeClr val="tx1"/>
                </a:solidFill>
                <a:latin typeface="Arial" charset="0"/>
                <a:cs typeface="Times New Roman" pitchFamily="18" charset="0"/>
              </a:defRPr>
            </a:lvl3pPr>
            <a:lvl4pPr marL="1600200" indent="-228600" eaLnBrk="0" hangingPunct="0">
              <a:spcBef>
                <a:spcPct val="20000"/>
              </a:spcBef>
              <a:buChar char="–"/>
              <a:defRPr sz="2000">
                <a:solidFill>
                  <a:schemeClr val="tx1"/>
                </a:solidFill>
                <a:latin typeface="Times New Roman" pitchFamily="18" charset="0"/>
                <a:cs typeface="Times New Roman" pitchFamily="18" charset="0"/>
              </a:defRPr>
            </a:lvl4pPr>
            <a:lvl5pPr marL="2057400" indent="-228600" eaLnBrk="0" hangingPunct="0">
              <a:spcBef>
                <a:spcPct val="20000"/>
              </a:spcBef>
              <a:buChar char="»"/>
              <a:defRPr sz="2000">
                <a:solidFill>
                  <a:schemeClr val="tx1"/>
                </a:solidFill>
                <a:latin typeface="Times New Roman" pitchFamily="18" charset="0"/>
                <a:cs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9pPr>
          </a:lstStyle>
          <a:p>
            <a:pPr algn="r" eaLnBrk="1" hangingPunct="1">
              <a:spcBef>
                <a:spcPct val="50000"/>
              </a:spcBef>
              <a:buFontTx/>
              <a:buNone/>
            </a:pPr>
            <a:r>
              <a:rPr lang="nb-NO" altLang="nb-NO" sz="800">
                <a:solidFill>
                  <a:schemeClr val="bg1"/>
                </a:solidFill>
                <a:latin typeface="Verdana" pitchFamily="34" charset="0"/>
              </a:rPr>
              <a:t>Foto: Ernst Furuhatt</a:t>
            </a:r>
          </a:p>
        </p:txBody>
      </p:sp>
      <p:sp>
        <p:nvSpPr>
          <p:cNvPr id="6" name="Rektangel 5"/>
          <p:cNvSpPr/>
          <p:nvPr/>
        </p:nvSpPr>
        <p:spPr>
          <a:xfrm>
            <a:off x="-96688" y="-64083"/>
            <a:ext cx="12385376" cy="1512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p>
        </p:txBody>
      </p:sp>
      <p:sp>
        <p:nvSpPr>
          <p:cNvPr id="3078" name="Text Box 3"/>
          <p:cNvSpPr txBox="1">
            <a:spLocks noChangeArrowheads="1"/>
          </p:cNvSpPr>
          <p:nvPr/>
        </p:nvSpPr>
        <p:spPr bwMode="auto">
          <a:xfrm>
            <a:off x="618076" y="4308776"/>
            <a:ext cx="5733274" cy="1728192"/>
          </a:xfrm>
          <a:prstGeom prst="rect">
            <a:avLst/>
          </a:prstGeom>
          <a:solidFill>
            <a:schemeClr val="bg1"/>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522000" tIns="118800" rIns="162000" anchor="ctr"/>
          <a:lstStyle>
            <a:lvl1pPr eaLnBrk="0" hangingPunct="0">
              <a:spcBef>
                <a:spcPct val="20000"/>
              </a:spcBef>
              <a:buChar char="•"/>
              <a:defRPr sz="2000">
                <a:solidFill>
                  <a:schemeClr val="tx1"/>
                </a:solidFill>
                <a:latin typeface="Arial" charset="0"/>
                <a:cs typeface="Times New Roman" pitchFamily="18" charset="0"/>
              </a:defRPr>
            </a:lvl1pPr>
            <a:lvl2pPr marL="742950" indent="-285750" eaLnBrk="0" hangingPunct="0">
              <a:spcBef>
                <a:spcPct val="20000"/>
              </a:spcBef>
              <a:buChar char="–"/>
              <a:defRPr sz="1600">
                <a:solidFill>
                  <a:schemeClr val="tx1"/>
                </a:solidFill>
                <a:latin typeface="Arial" charset="0"/>
                <a:cs typeface="Times New Roman" pitchFamily="18" charset="0"/>
              </a:defRPr>
            </a:lvl2pPr>
            <a:lvl3pPr marL="1143000" indent="-228600" eaLnBrk="0" hangingPunct="0">
              <a:spcBef>
                <a:spcPct val="20000"/>
              </a:spcBef>
              <a:buChar char="•"/>
              <a:defRPr sz="1600">
                <a:solidFill>
                  <a:schemeClr val="tx1"/>
                </a:solidFill>
                <a:latin typeface="Arial" charset="0"/>
                <a:cs typeface="Times New Roman" pitchFamily="18" charset="0"/>
              </a:defRPr>
            </a:lvl3pPr>
            <a:lvl4pPr marL="1600200" indent="-228600" eaLnBrk="0" hangingPunct="0">
              <a:spcBef>
                <a:spcPct val="20000"/>
              </a:spcBef>
              <a:buChar char="–"/>
              <a:defRPr sz="2000">
                <a:solidFill>
                  <a:schemeClr val="tx1"/>
                </a:solidFill>
                <a:latin typeface="Times New Roman" pitchFamily="18" charset="0"/>
                <a:cs typeface="Times New Roman" pitchFamily="18" charset="0"/>
              </a:defRPr>
            </a:lvl4pPr>
            <a:lvl5pPr marL="2057400" indent="-228600" eaLnBrk="0" hangingPunct="0">
              <a:spcBef>
                <a:spcPct val="20000"/>
              </a:spcBef>
              <a:buChar char="»"/>
              <a:defRPr sz="2000">
                <a:solidFill>
                  <a:schemeClr val="tx1"/>
                </a:solidFill>
                <a:latin typeface="Times New Roman" pitchFamily="18" charset="0"/>
                <a:cs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Times New Roman" pitchFamily="18" charset="0"/>
              </a:defRPr>
            </a:lvl9pPr>
          </a:lstStyle>
          <a:p>
            <a:pPr eaLnBrk="1" hangingPunct="1">
              <a:lnSpc>
                <a:spcPct val="80000"/>
              </a:lnSpc>
              <a:spcBef>
                <a:spcPct val="200000"/>
              </a:spcBef>
              <a:buNone/>
            </a:pPr>
            <a:r>
              <a:rPr lang="nb-NO" altLang="nb-NO" sz="2200" b="1" dirty="0">
                <a:solidFill>
                  <a:srgbClr val="0082A3"/>
                </a:solidFill>
                <a:latin typeface="Verdana"/>
                <a:ea typeface="Verdana"/>
                <a:cs typeface="Times New Roman"/>
              </a:rPr>
              <a:t>Eksamensmestringskurs 3103</a:t>
            </a:r>
            <a:br>
              <a:rPr lang="nb-NO" altLang="nb-NO" sz="2200" b="1" dirty="0">
                <a:solidFill>
                  <a:srgbClr val="0082A3"/>
                </a:solidFill>
                <a:latin typeface="Verdana"/>
                <a:ea typeface="Verdana"/>
                <a:cs typeface="Times New Roman"/>
              </a:rPr>
            </a:br>
            <a:r>
              <a:rPr lang="nb-NO" altLang="nb-NO" sz="2200" b="1" dirty="0">
                <a:solidFill>
                  <a:srgbClr val="0082A3"/>
                </a:solidFill>
                <a:latin typeface="Verdana"/>
                <a:ea typeface="Verdana"/>
                <a:cs typeface="Times New Roman"/>
              </a:rPr>
              <a:t>Yrkesfag</a:t>
            </a:r>
            <a:br>
              <a:rPr lang="nb-NO" altLang="nb-NO" sz="800" b="1" dirty="0">
                <a:solidFill>
                  <a:srgbClr val="0082A3"/>
                </a:solidFill>
                <a:latin typeface="Verdana"/>
                <a:ea typeface="Verdana"/>
                <a:cs typeface="Times New Roman"/>
              </a:rPr>
            </a:br>
            <a:br>
              <a:rPr lang="nb-NO" altLang="nb-NO" sz="2200" b="1" dirty="0">
                <a:solidFill>
                  <a:srgbClr val="0082A3"/>
                </a:solidFill>
                <a:latin typeface="Verdana"/>
                <a:ea typeface="Verdana"/>
                <a:cs typeface="Times New Roman"/>
              </a:rPr>
            </a:br>
            <a:r>
              <a:rPr lang="nb-NO" altLang="nb-NO" sz="2200" b="1" dirty="0">
                <a:solidFill>
                  <a:srgbClr val="0082A3"/>
                </a:solidFill>
                <a:latin typeface="Verdana"/>
                <a:ea typeface="Verdana"/>
                <a:cs typeface="Times New Roman"/>
              </a:rPr>
              <a:t>Del 1 - Forberedelse</a:t>
            </a:r>
            <a:endParaRPr lang="nb-NO" altLang="nb-NO" sz="2200" b="1" dirty="0">
              <a:solidFill>
                <a:srgbClr val="0082A3"/>
              </a:solidFill>
              <a:latin typeface="Verdana" pitchFamily="34" charset="0"/>
            </a:endParaRPr>
          </a:p>
        </p:txBody>
      </p:sp>
      <p:pic>
        <p:nvPicPr>
          <p:cNvPr id="3076" name="Picture 5" descr="C:\Documents and Settings\RBK27\Skrivebord\LOGO\NFK LOGO\Logo_nfk_CMYK.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592" y="404664"/>
            <a:ext cx="19050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Sylinder 3">
            <a:extLst>
              <a:ext uri="{FF2B5EF4-FFF2-40B4-BE49-F238E27FC236}">
                <a16:creationId xmlns:a16="http://schemas.microsoft.com/office/drawing/2014/main" id="{2FA02722-69E6-4A96-AA25-A662B199093D}"/>
              </a:ext>
            </a:extLst>
          </p:cNvPr>
          <p:cNvSpPr txBox="1"/>
          <p:nvPr/>
        </p:nvSpPr>
        <p:spPr>
          <a:xfrm>
            <a:off x="8707288" y="5821524"/>
            <a:ext cx="2866636" cy="214312"/>
          </a:xfrm>
          <a:prstGeom prst="rect">
            <a:avLst/>
          </a:prstGeom>
          <a:noFill/>
        </p:spPr>
        <p:txBody>
          <a:bodyPr wrap="square" rtlCol="0">
            <a:spAutoFit/>
          </a:bodyPr>
          <a:lstStyle/>
          <a:p>
            <a:r>
              <a:rPr lang="nb-NO" sz="800" dirty="0">
                <a:latin typeface="+mn-lt"/>
              </a:rPr>
              <a:t>Bildet er hentet </a:t>
            </a:r>
            <a:r>
              <a:rPr lang="nb-NO" sz="800" dirty="0" err="1">
                <a:latin typeface="+mn-lt"/>
              </a:rPr>
              <a:t>fra:https</a:t>
            </a:r>
            <a:r>
              <a:rPr lang="nb-NO" sz="800" dirty="0">
                <a:latin typeface="+mn-lt"/>
              </a:rPr>
              <a:t>://pixabay.com/images/id-2706977/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e 16">
            <a:extLst>
              <a:ext uri="{FF2B5EF4-FFF2-40B4-BE49-F238E27FC236}">
                <a16:creationId xmlns:a16="http://schemas.microsoft.com/office/drawing/2014/main" id="{5C5C9B9B-C3BA-409D-81DD-5C99E381FABB}"/>
              </a:ext>
            </a:extLst>
          </p:cNvPr>
          <p:cNvPicPr>
            <a:picLocks noChangeAspect="1"/>
          </p:cNvPicPr>
          <p:nvPr/>
        </p:nvPicPr>
        <p:blipFill>
          <a:blip r:embed="rId3"/>
          <a:stretch>
            <a:fillRect/>
          </a:stretch>
        </p:blipFill>
        <p:spPr>
          <a:xfrm>
            <a:off x="5466968" y="4052038"/>
            <a:ext cx="4857750" cy="857250"/>
          </a:xfrm>
          <a:prstGeom prst="rect">
            <a:avLst/>
          </a:prstGeom>
        </p:spPr>
      </p:pic>
      <p:sp>
        <p:nvSpPr>
          <p:cNvPr id="4098" name="Rectangle 2"/>
          <p:cNvSpPr>
            <a:spLocks noGrp="1" noChangeArrowheads="1"/>
          </p:cNvSpPr>
          <p:nvPr>
            <p:ph type="title"/>
          </p:nvPr>
        </p:nvSpPr>
        <p:spPr>
          <a:xfrm>
            <a:off x="757382" y="636136"/>
            <a:ext cx="10363200" cy="687626"/>
          </a:xfrm>
        </p:spPr>
        <p:txBody>
          <a:bodyPr wrap="square" anchor="ctr">
            <a:noAutofit/>
          </a:bodyPr>
          <a:lstStyle/>
          <a:p>
            <a:pPr eaLnBrk="1" hangingPunct="1">
              <a:lnSpc>
                <a:spcPct val="90000"/>
              </a:lnSpc>
            </a:pPr>
            <a:r>
              <a:rPr lang="nb-NO" altLang="nb-NO" sz="3200" b="1" dirty="0">
                <a:latin typeface="Verdana"/>
                <a:ea typeface="Verdana"/>
                <a:cs typeface="Times New Roman"/>
              </a:rPr>
              <a:t>F</a:t>
            </a:r>
            <a:r>
              <a:rPr lang="nb-NO" altLang="nb-NO" sz="3200" b="1" dirty="0">
                <a:solidFill>
                  <a:srgbClr val="0082A3"/>
                </a:solidFill>
                <a:latin typeface="Verdana"/>
                <a:ea typeface="Verdana"/>
                <a:cs typeface="Times New Roman"/>
              </a:rPr>
              <a:t>ørst: Litt praktisk i Teams</a:t>
            </a:r>
            <a:endParaRPr lang="nb-NO" altLang="nb-NO" sz="3200" dirty="0"/>
          </a:p>
        </p:txBody>
      </p:sp>
      <p:sp>
        <p:nvSpPr>
          <p:cNvPr id="4099" name="Rectangle 3"/>
          <p:cNvSpPr>
            <a:spLocks noGrp="1" noChangeArrowheads="1"/>
          </p:cNvSpPr>
          <p:nvPr>
            <p:ph sz="half" idx="1"/>
          </p:nvPr>
        </p:nvSpPr>
        <p:spPr>
          <a:xfrm>
            <a:off x="386968" y="2024815"/>
            <a:ext cx="5080000" cy="4036303"/>
          </a:xfrm>
        </p:spPr>
        <p:txBody>
          <a:bodyPr>
            <a:normAutofit/>
          </a:bodyPr>
          <a:lstStyle/>
          <a:p>
            <a:pPr eaLnBrk="1" hangingPunct="1"/>
            <a:r>
              <a:rPr lang="nb-NO" altLang="nb-NO" dirty="0"/>
              <a:t>Anbefaler at alle har mikrofonen og kamera avslått</a:t>
            </a:r>
          </a:p>
          <a:p>
            <a:pPr marL="0" indent="0" eaLnBrk="1" hangingPunct="1">
              <a:buNone/>
            </a:pPr>
            <a:endParaRPr lang="nb-NO" altLang="nb-NO" dirty="0"/>
          </a:p>
          <a:p>
            <a:pPr eaLnBrk="1" hangingPunct="1"/>
            <a:r>
              <a:rPr lang="nb-NO" altLang="nb-NO" dirty="0"/>
              <a:t>Ved spørsmål/kommentarer, skriv i chatten</a:t>
            </a:r>
          </a:p>
        </p:txBody>
      </p:sp>
      <p:pic>
        <p:nvPicPr>
          <p:cNvPr id="6" name="Bilde 5">
            <a:extLst>
              <a:ext uri="{FF2B5EF4-FFF2-40B4-BE49-F238E27FC236}">
                <a16:creationId xmlns:a16="http://schemas.microsoft.com/office/drawing/2014/main" id="{E6A12D46-3759-4AD8-B71A-15A4A03218B3}"/>
              </a:ext>
            </a:extLst>
          </p:cNvPr>
          <p:cNvPicPr>
            <a:picLocks noChangeAspect="1"/>
          </p:cNvPicPr>
          <p:nvPr/>
        </p:nvPicPr>
        <p:blipFill>
          <a:blip r:embed="rId3"/>
          <a:stretch>
            <a:fillRect/>
          </a:stretch>
        </p:blipFill>
        <p:spPr>
          <a:xfrm>
            <a:off x="5466968" y="2116218"/>
            <a:ext cx="4857750" cy="857250"/>
          </a:xfrm>
          <a:prstGeom prst="rect">
            <a:avLst/>
          </a:prstGeom>
        </p:spPr>
      </p:pic>
      <p:sp>
        <p:nvSpPr>
          <p:cNvPr id="8" name="Ellipse 7">
            <a:extLst>
              <a:ext uri="{FF2B5EF4-FFF2-40B4-BE49-F238E27FC236}">
                <a16:creationId xmlns:a16="http://schemas.microsoft.com/office/drawing/2014/main" id="{0D6168DD-05B7-4562-A256-23E08129C5CC}"/>
              </a:ext>
            </a:extLst>
          </p:cNvPr>
          <p:cNvSpPr/>
          <p:nvPr/>
        </p:nvSpPr>
        <p:spPr>
          <a:xfrm>
            <a:off x="6096000" y="4143441"/>
            <a:ext cx="498137" cy="5288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cxnSp>
        <p:nvCxnSpPr>
          <p:cNvPr id="11" name="Rett pilkobling 10">
            <a:extLst>
              <a:ext uri="{FF2B5EF4-FFF2-40B4-BE49-F238E27FC236}">
                <a16:creationId xmlns:a16="http://schemas.microsoft.com/office/drawing/2014/main" id="{A23D3B83-D396-40C0-84B2-5D900E55FEE4}"/>
              </a:ext>
            </a:extLst>
          </p:cNvPr>
          <p:cNvCxnSpPr/>
          <p:nvPr/>
        </p:nvCxnSpPr>
        <p:spPr>
          <a:xfrm flipH="1">
            <a:off x="6376205" y="3352361"/>
            <a:ext cx="157019" cy="683491"/>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Rett pilkobling 14">
            <a:extLst>
              <a:ext uri="{FF2B5EF4-FFF2-40B4-BE49-F238E27FC236}">
                <a16:creationId xmlns:a16="http://schemas.microsoft.com/office/drawing/2014/main" id="{15A8F32A-9CA5-4B30-BCE2-C4D79E6DF45B}"/>
              </a:ext>
            </a:extLst>
          </p:cNvPr>
          <p:cNvCxnSpPr/>
          <p:nvPr/>
        </p:nvCxnSpPr>
        <p:spPr>
          <a:xfrm flipH="1">
            <a:off x="8073446" y="1660823"/>
            <a:ext cx="157019" cy="683491"/>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Rett pilkobling 15">
            <a:extLst>
              <a:ext uri="{FF2B5EF4-FFF2-40B4-BE49-F238E27FC236}">
                <a16:creationId xmlns:a16="http://schemas.microsoft.com/office/drawing/2014/main" id="{DEE9B3FC-1693-4EE0-9B75-46BFE22E6012}"/>
              </a:ext>
            </a:extLst>
          </p:cNvPr>
          <p:cNvCxnSpPr/>
          <p:nvPr/>
        </p:nvCxnSpPr>
        <p:spPr>
          <a:xfrm flipH="1">
            <a:off x="8539018" y="1634963"/>
            <a:ext cx="157019" cy="683491"/>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Rett pilkobling 17">
            <a:extLst>
              <a:ext uri="{FF2B5EF4-FFF2-40B4-BE49-F238E27FC236}">
                <a16:creationId xmlns:a16="http://schemas.microsoft.com/office/drawing/2014/main" id="{B16B5CCC-102C-4EA7-B41B-DF154EC29F85}"/>
              </a:ext>
            </a:extLst>
          </p:cNvPr>
          <p:cNvCxnSpPr>
            <a:cxnSpLocks/>
          </p:cNvCxnSpPr>
          <p:nvPr/>
        </p:nvCxnSpPr>
        <p:spPr>
          <a:xfrm flipH="1" flipV="1">
            <a:off x="6788519" y="4672245"/>
            <a:ext cx="231117" cy="795682"/>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Premium Vector | Video camera icon Film recording cam symbol ...">
            <a:extLst>
              <a:ext uri="{FF2B5EF4-FFF2-40B4-BE49-F238E27FC236}">
                <a16:creationId xmlns:a16="http://schemas.microsoft.com/office/drawing/2014/main" id="{B5A3E0D8-49AD-E616-D157-C399A8E9D10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653" t="25627" r="16206" b="21966"/>
          <a:stretch/>
        </p:blipFill>
        <p:spPr bwMode="auto">
          <a:xfrm>
            <a:off x="9638047" y="185152"/>
            <a:ext cx="1825436" cy="1363909"/>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FEB1BFCD-46E4-8A74-CE4F-4A7BA0C20F60}"/>
              </a:ext>
            </a:extLst>
          </p:cNvPr>
          <p:cNvSpPr/>
          <p:nvPr/>
        </p:nvSpPr>
        <p:spPr>
          <a:xfrm>
            <a:off x="9496425" y="95250"/>
            <a:ext cx="2076450" cy="164207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Bilde 1">
            <a:extLst>
              <a:ext uri="{FF2B5EF4-FFF2-40B4-BE49-F238E27FC236}">
                <a16:creationId xmlns:a16="http://schemas.microsoft.com/office/drawing/2014/main" id="{2E941CDA-B124-4D16-ABCA-8C1CE22AB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2221" y="1090613"/>
            <a:ext cx="3995738" cy="5142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lassholder for innhold 1">
            <a:extLst>
              <a:ext uri="{FF2B5EF4-FFF2-40B4-BE49-F238E27FC236}">
                <a16:creationId xmlns:a16="http://schemas.microsoft.com/office/drawing/2014/main" id="{D9BB48E4-F829-4F84-BD87-486120D092CC}"/>
              </a:ext>
            </a:extLst>
          </p:cNvPr>
          <p:cNvSpPr>
            <a:spLocks noGrp="1"/>
          </p:cNvSpPr>
          <p:nvPr>
            <p:ph idx="1"/>
          </p:nvPr>
        </p:nvSpPr>
        <p:spPr>
          <a:xfrm>
            <a:off x="345162" y="1262063"/>
            <a:ext cx="7389028" cy="5408613"/>
          </a:xfrm>
        </p:spPr>
        <p:txBody>
          <a:bodyPr vert="horz" lIns="91440" tIns="45720" rIns="91440" bIns="45720" rtlCol="0" anchor="t">
            <a:normAutofit/>
          </a:bodyPr>
          <a:lstStyle/>
          <a:p>
            <a:pPr>
              <a:spcBef>
                <a:spcPts val="0"/>
              </a:spcBef>
              <a:defRPr/>
            </a:pPr>
            <a:r>
              <a:rPr lang="nb-NO" altLang="nb-NO" sz="1600" b="1" u="sng" dirty="0">
                <a:solidFill>
                  <a:schemeClr val="bg2">
                    <a:lumMod val="10000"/>
                  </a:schemeClr>
                </a:solidFill>
              </a:rPr>
              <a:t>Del 1:  Forberedelser til eksamen – Onsdag 28. </a:t>
            </a:r>
            <a:r>
              <a:rPr lang="nb-NO" altLang="nb-NO" sz="1600" b="1" u="sng" dirty="0" err="1">
                <a:solidFill>
                  <a:schemeClr val="bg2">
                    <a:lumMod val="10000"/>
                  </a:schemeClr>
                </a:solidFill>
              </a:rPr>
              <a:t>okt</a:t>
            </a:r>
            <a:r>
              <a:rPr lang="nb-NO" altLang="nb-NO" sz="1600" b="1" u="sng" dirty="0">
                <a:solidFill>
                  <a:schemeClr val="bg2">
                    <a:lumMod val="10000"/>
                  </a:schemeClr>
                </a:solidFill>
              </a:rPr>
              <a:t> kl. 18.00 – 19.00</a:t>
            </a:r>
          </a:p>
          <a:p>
            <a:pPr marL="0" indent="0">
              <a:spcBef>
                <a:spcPts val="0"/>
              </a:spcBef>
              <a:buNone/>
              <a:defRPr/>
            </a:pPr>
            <a:r>
              <a:rPr lang="nb-NO" altLang="nb-NO" sz="1600" dirty="0">
                <a:solidFill>
                  <a:schemeClr val="bg2">
                    <a:lumMod val="10000"/>
                  </a:schemeClr>
                </a:solidFill>
              </a:rPr>
              <a:t>I del 1 ser vi på hvordan du best mulig kan stille </a:t>
            </a:r>
            <a:r>
              <a:rPr lang="nb-NO" altLang="nb-NO" sz="1600" u="sng" dirty="0">
                <a:solidFill>
                  <a:schemeClr val="bg2">
                    <a:lumMod val="10000"/>
                  </a:schemeClr>
                </a:solidFill>
              </a:rPr>
              <a:t>faglig godt </a:t>
            </a:r>
            <a:r>
              <a:rPr lang="nb-NO" altLang="nb-NO" sz="1600" dirty="0">
                <a:solidFill>
                  <a:schemeClr val="bg2">
                    <a:lumMod val="10000"/>
                  </a:schemeClr>
                </a:solidFill>
              </a:rPr>
              <a:t>forberedt til eksamen. Vi tar for oss fellestrekk og ulikheter for ulike yrkesfaglige eksamener, tillatte hjelpemidler, bruk av fagstoff i bokform og på nett, bruk av læreplan og tidligere gitte eksamensoppgaver og andre gode tips.</a:t>
            </a:r>
            <a:br>
              <a:rPr lang="nb-NO" altLang="nb-NO" sz="1600" dirty="0">
                <a:solidFill>
                  <a:schemeClr val="bg2">
                    <a:lumMod val="10000"/>
                  </a:schemeClr>
                </a:solidFill>
              </a:rPr>
            </a:br>
            <a:r>
              <a:rPr lang="nb-NO" altLang="nb-NO" sz="1600" b="1" dirty="0">
                <a:solidFill>
                  <a:schemeClr val="bg2">
                    <a:lumMod val="10000"/>
                  </a:schemeClr>
                </a:solidFill>
              </a:rPr>
              <a:t>v/ Oddmar N. Sjåvik og </a:t>
            </a:r>
            <a:r>
              <a:rPr lang="nb-NO" sz="1600" b="1" dirty="0">
                <a:ea typeface="+mn-lt"/>
                <a:cs typeface="+mn-lt"/>
              </a:rPr>
              <a:t>Ragnhild Fjellheim </a:t>
            </a:r>
            <a:endParaRPr lang="nb-NO" altLang="nb-NO" sz="1600" b="1" dirty="0">
              <a:solidFill>
                <a:schemeClr val="bg2">
                  <a:lumMod val="10000"/>
                </a:schemeClr>
              </a:solidFill>
            </a:endParaRPr>
          </a:p>
          <a:p>
            <a:pPr>
              <a:spcBef>
                <a:spcPts val="0"/>
              </a:spcBef>
              <a:defRPr/>
            </a:pPr>
            <a:endParaRPr lang="nb-NO" altLang="nb-NO" sz="1600" dirty="0">
              <a:solidFill>
                <a:schemeClr val="bg2">
                  <a:lumMod val="10000"/>
                </a:schemeClr>
              </a:solidFill>
            </a:endParaRPr>
          </a:p>
          <a:p>
            <a:pPr>
              <a:spcBef>
                <a:spcPts val="0"/>
              </a:spcBef>
              <a:defRPr/>
            </a:pPr>
            <a:r>
              <a:rPr lang="nb-NO" altLang="nb-NO" sz="1600" b="1" u="sng" dirty="0">
                <a:solidFill>
                  <a:schemeClr val="bg2">
                    <a:lumMod val="10000"/>
                  </a:schemeClr>
                </a:solidFill>
              </a:rPr>
              <a:t>Del 2: Oppgaveskriving  – Tors. 5. nov kl. 18.00 – 19.30</a:t>
            </a:r>
          </a:p>
          <a:p>
            <a:pPr marL="0" indent="0">
              <a:spcBef>
                <a:spcPts val="0"/>
              </a:spcBef>
              <a:buNone/>
              <a:defRPr/>
            </a:pPr>
            <a:r>
              <a:rPr lang="nb-NO" sz="1600" dirty="0">
                <a:ea typeface="+mn-lt"/>
                <a:cs typeface="+mn-lt"/>
              </a:rPr>
              <a:t>I del 2 ser vi på hvordan man kan skrive en god eksamensoppgave. Analyse av oppgaveteksten, hvordan man bygger opp en god oppgave, vi retter fokus mot innholdet i oppgaven: «hva, hvordan, hvorfor», innblikk i tidligere gitte eksamensbesvarelser, eksamensveiledninger og vurderingskriterier, samt kildebruk, skrivetips</a:t>
            </a:r>
            <a:r>
              <a:rPr lang="nb-NO" sz="1600" b="1" dirty="0">
                <a:ea typeface="+mn-lt"/>
                <a:cs typeface="+mn-lt"/>
              </a:rPr>
              <a:t> v/Ragnhild Fjellheim og Svein Normann Høgås</a:t>
            </a:r>
            <a:br>
              <a:rPr lang="nb-NO" sz="1600" b="1" dirty="0">
                <a:ea typeface="+mn-lt"/>
                <a:cs typeface="+mn-lt"/>
              </a:rPr>
            </a:br>
            <a:endParaRPr lang="nb-NO" altLang="nb-NO" sz="1600" dirty="0">
              <a:solidFill>
                <a:schemeClr val="bg2">
                  <a:lumMod val="10000"/>
                </a:schemeClr>
              </a:solidFill>
            </a:endParaRPr>
          </a:p>
          <a:p>
            <a:pPr>
              <a:spcBef>
                <a:spcPts val="0"/>
              </a:spcBef>
              <a:defRPr/>
            </a:pPr>
            <a:r>
              <a:rPr lang="nb-NO" altLang="nb-NO" sz="1600" b="1" u="sng" dirty="0">
                <a:solidFill>
                  <a:schemeClr val="bg2">
                    <a:lumMod val="10000"/>
                  </a:schemeClr>
                </a:solidFill>
              </a:rPr>
              <a:t>Del 3: På eksamensdagen - Onsdag 11. nov kl. 18.00 – 19.00</a:t>
            </a:r>
          </a:p>
          <a:p>
            <a:pPr marL="0" indent="0">
              <a:spcBef>
                <a:spcPts val="0"/>
              </a:spcBef>
              <a:buNone/>
              <a:defRPr/>
            </a:pPr>
            <a:r>
              <a:rPr lang="nb-NO" altLang="nb-NO" sz="1600" dirty="0">
                <a:solidFill>
                  <a:schemeClr val="bg2">
                    <a:lumMod val="10000"/>
                  </a:schemeClr>
                </a:solidFill>
              </a:rPr>
              <a:t>Kursets del 3 handler om selve eksamensdagen. Her er målet å forberede og trygge deg på alt det praktiske man møter på i forbindelse med selve eksamensdagen. Denne økten vil foregå i regi av </a:t>
            </a:r>
            <a:r>
              <a:rPr lang="nb-NO" altLang="nb-NO" sz="1600" b="1" dirty="0">
                <a:solidFill>
                  <a:schemeClr val="bg2">
                    <a:lumMod val="10000"/>
                  </a:schemeClr>
                </a:solidFill>
              </a:rPr>
              <a:t>Svein Normann Høgås</a:t>
            </a:r>
            <a:r>
              <a:rPr lang="nb-NO" altLang="nb-NO" sz="1600" dirty="0">
                <a:solidFill>
                  <a:schemeClr val="bg2">
                    <a:lumMod val="10000"/>
                  </a:schemeClr>
                </a:solidFill>
              </a:rPr>
              <a:t>, som er team- og fagansvarlig for eksamen- og dokumentasjonsavdelingen i Nordland fylke med </a:t>
            </a:r>
            <a:r>
              <a:rPr lang="nb-NO" altLang="nb-NO" sz="1600" b="1" dirty="0">
                <a:solidFill>
                  <a:schemeClr val="bg2">
                    <a:lumMod val="10000"/>
                  </a:schemeClr>
                </a:solidFill>
              </a:rPr>
              <a:t>Oddmar N. Sjåvik </a:t>
            </a:r>
            <a:r>
              <a:rPr lang="nb-NO" altLang="nb-NO" sz="1600" dirty="0">
                <a:solidFill>
                  <a:schemeClr val="bg2">
                    <a:lumMod val="10000"/>
                  </a:schemeClr>
                </a:solidFill>
              </a:rPr>
              <a:t>på chat.</a:t>
            </a:r>
          </a:p>
        </p:txBody>
      </p:sp>
      <p:sp>
        <p:nvSpPr>
          <p:cNvPr id="3" name="Tittel 2">
            <a:extLst>
              <a:ext uri="{FF2B5EF4-FFF2-40B4-BE49-F238E27FC236}">
                <a16:creationId xmlns:a16="http://schemas.microsoft.com/office/drawing/2014/main" id="{16244FCE-9823-4A32-BE38-264D1333B9EA}"/>
              </a:ext>
            </a:extLst>
          </p:cNvPr>
          <p:cNvSpPr>
            <a:spLocks noGrp="1"/>
          </p:cNvSpPr>
          <p:nvPr>
            <p:ph type="title"/>
          </p:nvPr>
        </p:nvSpPr>
        <p:spPr>
          <a:xfrm>
            <a:off x="345162" y="332436"/>
            <a:ext cx="6711448" cy="758177"/>
          </a:xfrm>
        </p:spPr>
        <p:txBody>
          <a:bodyPr/>
          <a:lstStyle/>
          <a:p>
            <a:pPr>
              <a:defRPr/>
            </a:pPr>
            <a:r>
              <a:rPr lang="nb-NO" sz="3200" b="1" dirty="0">
                <a:latin typeface="Verdana"/>
                <a:ea typeface="Verdana"/>
                <a:cs typeface="Times New Roman"/>
              </a:rPr>
              <a:t>Program</a:t>
            </a:r>
            <a:endParaRPr lang="nb-NO" sz="3200" dirty="0">
              <a:solidFill>
                <a:schemeClr val="bg2">
                  <a:lumMod val="10000"/>
                </a:schemeClr>
              </a:solidFill>
              <a:latin typeface="Neo Sans Std Light" panose="020B0304030504040204" pitchFamily="34" charset="0"/>
            </a:endParaRPr>
          </a:p>
        </p:txBody>
      </p:sp>
      <p:pic>
        <p:nvPicPr>
          <p:cNvPr id="12293" name="Bilde 3">
            <a:extLst>
              <a:ext uri="{FF2B5EF4-FFF2-40B4-BE49-F238E27FC236}">
                <a16:creationId xmlns:a16="http://schemas.microsoft.com/office/drawing/2014/main" id="{4BE44EB1-C4C7-446F-9094-26B0484723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5688" y="1090613"/>
            <a:ext cx="14287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randombar(horizontal)">
                                      <p:cBhvr>
                                        <p:cTn id="7" dur="500"/>
                                        <p:tgtEl>
                                          <p:spTgt spid="2">
                                            <p:txEl>
                                              <p:pRg st="3" end="3"/>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0" dur="500"/>
                                        <p:tgtEl>
                                          <p:spTgt spid="2">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randombar(horizontal)">
                                      <p:cBhvr>
                                        <p:cTn id="15" dur="500"/>
                                        <p:tgtEl>
                                          <p:spTgt spid="2">
                                            <p:txEl>
                                              <p:pRg st="5" end="5"/>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2">
                                            <p:txEl>
                                              <p:pRg st="6" end="6"/>
                                            </p:txEl>
                                          </p:spTgt>
                                        </p:tgtEl>
                                        <p:attrNameLst>
                                          <p:attrName>style.visibility</p:attrName>
                                        </p:attrNameLst>
                                      </p:cBhvr>
                                      <p:to>
                                        <p:strVal val="visible"/>
                                      </p:to>
                                    </p:set>
                                    <p:animEffect transition="in" filter="randombar(horizontal)">
                                      <p:cBhvr>
                                        <p:cTn id="1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47F35C-45F9-4030-823B-FE533DF38F7E}"/>
              </a:ext>
            </a:extLst>
          </p:cNvPr>
          <p:cNvSpPr>
            <a:spLocks noGrp="1"/>
          </p:cNvSpPr>
          <p:nvPr>
            <p:ph type="title"/>
          </p:nvPr>
        </p:nvSpPr>
        <p:spPr>
          <a:xfrm>
            <a:off x="1133400" y="980728"/>
            <a:ext cx="10363200" cy="468313"/>
          </a:xfrm>
        </p:spPr>
        <p:txBody>
          <a:bodyPr wrap="square" anchor="ctr">
            <a:normAutofit/>
          </a:bodyPr>
          <a:lstStyle/>
          <a:p>
            <a:pPr>
              <a:lnSpc>
                <a:spcPct val="90000"/>
              </a:lnSpc>
            </a:pPr>
            <a:r>
              <a:rPr lang="nb-NO" sz="2600" b="1" i="0" dirty="0">
                <a:effectLst/>
              </a:rPr>
              <a:t>«Flaks</a:t>
            </a:r>
            <a:r>
              <a:rPr lang="nb-NO" sz="2600" b="0" i="0" dirty="0">
                <a:effectLst/>
              </a:rPr>
              <a:t> er det som skjer </a:t>
            </a:r>
            <a:r>
              <a:rPr lang="nb-NO" sz="2600" b="1" i="0" dirty="0">
                <a:effectLst/>
              </a:rPr>
              <a:t>når forberedelse</a:t>
            </a:r>
            <a:r>
              <a:rPr lang="nb-NO" sz="2600" b="0" i="0" dirty="0">
                <a:effectLst/>
              </a:rPr>
              <a:t> møter </a:t>
            </a:r>
            <a:r>
              <a:rPr lang="nb-NO" sz="2600" b="1" i="0" dirty="0">
                <a:effectLst/>
              </a:rPr>
              <a:t>mulighet</a:t>
            </a:r>
            <a:r>
              <a:rPr lang="nb-NO" sz="2600" b="0" i="0" dirty="0">
                <a:effectLst/>
              </a:rPr>
              <a:t>».</a:t>
            </a:r>
            <a:endParaRPr lang="nb-NO" sz="2600" dirty="0"/>
          </a:p>
        </p:txBody>
      </p:sp>
      <p:pic>
        <p:nvPicPr>
          <p:cNvPr id="1026" name="Picture 2" descr="Hvordan få mer flaks? - Salgstinget AS">
            <a:extLst>
              <a:ext uri="{FF2B5EF4-FFF2-40B4-BE49-F238E27FC236}">
                <a16:creationId xmlns:a16="http://schemas.microsoft.com/office/drawing/2014/main" id="{BE2F2DBE-1D82-4736-AC2D-08F9EC1791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569" r="-1" b="8997"/>
          <a:stretch/>
        </p:blipFill>
        <p:spPr bwMode="auto">
          <a:xfrm>
            <a:off x="1133400" y="1568962"/>
            <a:ext cx="9718104" cy="4114800"/>
          </a:xfrm>
          <a:prstGeom prst="rect">
            <a:avLst/>
          </a:prstGeom>
          <a:solidFill>
            <a:srgbClr val="FFFFFF"/>
          </a:solidFill>
        </p:spPr>
      </p:pic>
    </p:spTree>
    <p:extLst>
      <p:ext uri="{BB962C8B-B14F-4D97-AF65-F5344CB8AC3E}">
        <p14:creationId xmlns:p14="http://schemas.microsoft.com/office/powerpoint/2010/main" val="1420758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Plassholder for lysbildenummer 3">
            <a:extLst>
              <a:ext uri="{FF2B5EF4-FFF2-40B4-BE49-F238E27FC236}">
                <a16:creationId xmlns:a16="http://schemas.microsoft.com/office/drawing/2014/main" id="{579A8BA7-070F-4CBC-B7CD-2D7EA3601BAE}"/>
              </a:ext>
            </a:extLst>
          </p:cNvPr>
          <p:cNvSpPr>
            <a:spLocks noGrp="1"/>
          </p:cNvSpPr>
          <p:nvPr>
            <p:ph type="sldNum" sz="quarter" idx="4294967295"/>
          </p:nvPr>
        </p:nvSpPr>
        <p:spPr bwMode="auto">
          <a:xfrm>
            <a:off x="8077201" y="6248401"/>
            <a:ext cx="1903413" cy="4556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ea typeface="MS PGothic" panose="020B0600070205080204" pitchFamily="34" charset="-128"/>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ea typeface="MS PGothic" panose="020B0600070205080204" pitchFamily="34" charset="-128"/>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ea typeface="MS PGothic" panose="020B0600070205080204" pitchFamily="34" charset="-128"/>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9pPr>
          </a:lstStyle>
          <a:p>
            <a:pPr algn="r">
              <a:spcBef>
                <a:spcPct val="0"/>
              </a:spcBef>
              <a:buClr>
                <a:srgbClr val="000000"/>
              </a:buClr>
              <a:buFont typeface="Times New Roman" panose="02020603050405020304" pitchFamily="18" charset="0"/>
              <a:buNone/>
            </a:pPr>
            <a:fld id="{83110CF2-05F0-4FDF-A989-EA65599EA980}" type="slidenum">
              <a:rPr lang="nb-NO" altLang="nb-NO" sz="1400">
                <a:solidFill>
                  <a:srgbClr val="000000"/>
                </a:solidFill>
                <a:latin typeface="Times New Roman" panose="02020603050405020304" pitchFamily="18" charset="0"/>
                <a:ea typeface="Arial Unicode MS"/>
                <a:cs typeface="Arial Unicode MS"/>
              </a:rPr>
              <a:pPr algn="r">
                <a:spcBef>
                  <a:spcPct val="0"/>
                </a:spcBef>
                <a:buClr>
                  <a:srgbClr val="000000"/>
                </a:buClr>
                <a:buFont typeface="Times New Roman" panose="02020603050405020304" pitchFamily="18" charset="0"/>
                <a:buNone/>
              </a:pPr>
              <a:t>6</a:t>
            </a:fld>
            <a:endParaRPr lang="nb-NO" altLang="nb-NO" sz="1400">
              <a:solidFill>
                <a:srgbClr val="000000"/>
              </a:solidFill>
              <a:latin typeface="Times New Roman" panose="02020603050405020304" pitchFamily="18" charset="0"/>
              <a:ea typeface="Arial Unicode MS"/>
              <a:cs typeface="Arial Unicode MS"/>
            </a:endParaRPr>
          </a:p>
        </p:txBody>
      </p:sp>
      <p:pic>
        <p:nvPicPr>
          <p:cNvPr id="13316" name="Bilde 6">
            <a:extLst>
              <a:ext uri="{FF2B5EF4-FFF2-40B4-BE49-F238E27FC236}">
                <a16:creationId xmlns:a16="http://schemas.microsoft.com/office/drawing/2014/main" id="{BA7E6CE9-A1A5-4914-9E19-63CE063735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82172" y="510163"/>
            <a:ext cx="9067992" cy="4352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ktangel 1">
            <a:extLst>
              <a:ext uri="{FF2B5EF4-FFF2-40B4-BE49-F238E27FC236}">
                <a16:creationId xmlns:a16="http://schemas.microsoft.com/office/drawing/2014/main" id="{29D43FDF-D451-48E3-96D2-E7D9D9D7636B}"/>
              </a:ext>
            </a:extLst>
          </p:cNvPr>
          <p:cNvSpPr>
            <a:spLocks noChangeArrowheads="1"/>
          </p:cNvSpPr>
          <p:nvPr/>
        </p:nvSpPr>
        <p:spPr bwMode="auto">
          <a:xfrm>
            <a:off x="3980730" y="3654281"/>
            <a:ext cx="3240087" cy="2099973"/>
          </a:xfrm>
          <a:prstGeom prst="rect">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Clr>
                <a:srgbClr val="000000"/>
              </a:buClr>
              <a:buFont typeface="Times New Roman" panose="02020603050405020304" pitchFamily="18" charset="0"/>
              <a:buNone/>
            </a:pPr>
            <a:r>
              <a:rPr lang="nb-NO" altLang="nb-NO" sz="1600" b="1" dirty="0">
                <a:solidFill>
                  <a:srgbClr val="CC0000"/>
                </a:solidFill>
                <a:latin typeface="Segoe Script" panose="030B0504020000000003" pitchFamily="66" charset="0"/>
              </a:rPr>
              <a:t>Fritak fra fellesfag: </a:t>
            </a:r>
          </a:p>
          <a:p>
            <a:pPr>
              <a:spcBef>
                <a:spcPct val="0"/>
              </a:spcBef>
              <a:buClr>
                <a:srgbClr val="000000"/>
              </a:buClr>
              <a:buFont typeface="Times New Roman" panose="02020603050405020304" pitchFamily="18" charset="0"/>
              <a:buNone/>
            </a:pPr>
            <a:endParaRPr lang="nb-NO" altLang="nb-NO" sz="1600" dirty="0">
              <a:solidFill>
                <a:srgbClr val="CC0000"/>
              </a:solidFill>
              <a:latin typeface="Segoe Script" panose="030B0504020000000003" pitchFamily="66" charset="0"/>
            </a:endParaRPr>
          </a:p>
          <a:p>
            <a:pPr>
              <a:spcBef>
                <a:spcPct val="0"/>
              </a:spcBef>
              <a:buClr>
                <a:srgbClr val="000000"/>
              </a:buClr>
              <a:buFont typeface="Times New Roman" panose="02020603050405020304" pitchFamily="18" charset="0"/>
              <a:buNone/>
            </a:pPr>
            <a:r>
              <a:rPr lang="nb-NO" altLang="nb-NO" sz="1600" dirty="0">
                <a:solidFill>
                  <a:srgbClr val="CC0000"/>
                </a:solidFill>
                <a:latin typeface="Segoe Script" panose="030B0504020000000003" pitchFamily="66" charset="0"/>
              </a:rPr>
              <a:t>Norsk</a:t>
            </a:r>
          </a:p>
          <a:p>
            <a:pPr>
              <a:spcBef>
                <a:spcPct val="0"/>
              </a:spcBef>
              <a:buClr>
                <a:srgbClr val="000000"/>
              </a:buClr>
              <a:buFont typeface="Times New Roman" panose="02020603050405020304" pitchFamily="18" charset="0"/>
              <a:buNone/>
            </a:pPr>
            <a:r>
              <a:rPr lang="nb-NO" altLang="nb-NO" sz="1600" dirty="0">
                <a:solidFill>
                  <a:srgbClr val="CC0000"/>
                </a:solidFill>
                <a:latin typeface="Segoe Script" panose="030B0504020000000003" pitchFamily="66" charset="0"/>
              </a:rPr>
              <a:t>Matematikk</a:t>
            </a:r>
          </a:p>
          <a:p>
            <a:pPr>
              <a:spcBef>
                <a:spcPct val="0"/>
              </a:spcBef>
              <a:buClr>
                <a:srgbClr val="000000"/>
              </a:buClr>
              <a:buFont typeface="Times New Roman" panose="02020603050405020304" pitchFamily="18" charset="0"/>
              <a:buNone/>
            </a:pPr>
            <a:r>
              <a:rPr lang="nb-NO" altLang="nb-NO" sz="1600" dirty="0">
                <a:solidFill>
                  <a:srgbClr val="CC0000"/>
                </a:solidFill>
                <a:latin typeface="Segoe Script" panose="030B0504020000000003" pitchFamily="66" charset="0"/>
              </a:rPr>
              <a:t>Engelsk</a:t>
            </a:r>
          </a:p>
          <a:p>
            <a:pPr>
              <a:spcBef>
                <a:spcPct val="0"/>
              </a:spcBef>
              <a:buClr>
                <a:srgbClr val="000000"/>
              </a:buClr>
              <a:buFont typeface="Times New Roman" panose="02020603050405020304" pitchFamily="18" charset="0"/>
              <a:buNone/>
            </a:pPr>
            <a:r>
              <a:rPr lang="nb-NO" altLang="nb-NO" sz="1600" dirty="0">
                <a:solidFill>
                  <a:srgbClr val="CC0000"/>
                </a:solidFill>
                <a:latin typeface="Segoe Script" panose="030B0504020000000003" pitchFamily="66" charset="0"/>
              </a:rPr>
              <a:t>Samfunnsfag</a:t>
            </a:r>
          </a:p>
          <a:p>
            <a:pPr>
              <a:spcBef>
                <a:spcPct val="0"/>
              </a:spcBef>
              <a:buClr>
                <a:srgbClr val="000000"/>
              </a:buClr>
              <a:buFont typeface="Times New Roman" panose="02020603050405020304" pitchFamily="18" charset="0"/>
              <a:buNone/>
            </a:pPr>
            <a:r>
              <a:rPr lang="nb-NO" altLang="nb-NO" sz="1600" dirty="0">
                <a:solidFill>
                  <a:srgbClr val="CC0000"/>
                </a:solidFill>
                <a:latin typeface="Segoe Script" panose="030B0504020000000003" pitchFamily="66" charset="0"/>
              </a:rPr>
              <a:t>Naturfag </a:t>
            </a:r>
          </a:p>
          <a:p>
            <a:pPr>
              <a:spcBef>
                <a:spcPct val="0"/>
              </a:spcBef>
              <a:buClr>
                <a:srgbClr val="000000"/>
              </a:buClr>
              <a:buFont typeface="Times New Roman" panose="02020603050405020304" pitchFamily="18" charset="0"/>
              <a:buNone/>
            </a:pPr>
            <a:r>
              <a:rPr lang="nb-NO" altLang="nb-NO" sz="1600" dirty="0">
                <a:solidFill>
                  <a:srgbClr val="CC0000"/>
                </a:solidFill>
                <a:latin typeface="Segoe Script" panose="030B0504020000000003" pitchFamily="66" charset="0"/>
              </a:rPr>
              <a:t>Kroppsøving</a:t>
            </a:r>
          </a:p>
        </p:txBody>
      </p:sp>
      <p:sp>
        <p:nvSpPr>
          <p:cNvPr id="3" name="Rektangel 2">
            <a:extLst>
              <a:ext uri="{FF2B5EF4-FFF2-40B4-BE49-F238E27FC236}">
                <a16:creationId xmlns:a16="http://schemas.microsoft.com/office/drawing/2014/main" id="{AE18EB25-E75C-603B-9A68-53770FE1981F}"/>
              </a:ext>
            </a:extLst>
          </p:cNvPr>
          <p:cNvSpPr/>
          <p:nvPr/>
        </p:nvSpPr>
        <p:spPr>
          <a:xfrm>
            <a:off x="9980614" y="2664051"/>
            <a:ext cx="1934018" cy="25388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400" b="1" dirty="0">
                <a:solidFill>
                  <a:schemeClr val="bg1"/>
                </a:solidFill>
              </a:rPr>
              <a:t>Andre alternative </a:t>
            </a:r>
            <a:r>
              <a:rPr lang="nb-NO" sz="1400" b="1" dirty="0" err="1">
                <a:solidFill>
                  <a:schemeClr val="bg1"/>
                </a:solidFill>
              </a:rPr>
              <a:t>fagbrevsløp</a:t>
            </a:r>
            <a:r>
              <a:rPr lang="nb-NO" sz="1400" b="1" dirty="0">
                <a:solidFill>
                  <a:schemeClr val="bg1"/>
                </a:solidFill>
              </a:rPr>
              <a:t> med krav om 3103:</a:t>
            </a:r>
            <a:br>
              <a:rPr lang="nb-NO" sz="1400" dirty="0">
                <a:solidFill>
                  <a:schemeClr val="tx1"/>
                </a:solidFill>
              </a:rPr>
            </a:br>
            <a:endParaRPr lang="nb-NO" sz="1400" dirty="0">
              <a:solidFill>
                <a:schemeClr val="tx1"/>
              </a:solidFill>
            </a:endParaRPr>
          </a:p>
          <a:p>
            <a:r>
              <a:rPr lang="nb-NO" sz="1400" dirty="0"/>
              <a:t>-Lærling med full opplæring i bedrift</a:t>
            </a:r>
            <a:br>
              <a:rPr lang="nb-NO" sz="1400" dirty="0"/>
            </a:br>
            <a:endParaRPr lang="nb-NO" sz="1400" dirty="0"/>
          </a:p>
          <a:p>
            <a:r>
              <a:rPr lang="nb-NO" sz="1400" dirty="0"/>
              <a:t>-Fagbrev på Jobb</a:t>
            </a:r>
            <a:br>
              <a:rPr lang="nb-NO" sz="1400" dirty="0"/>
            </a:br>
            <a:r>
              <a:rPr lang="nb-NO" sz="1400" dirty="0"/>
              <a:t> </a:t>
            </a:r>
          </a:p>
          <a:p>
            <a:r>
              <a:rPr lang="nb-NO" sz="1400" dirty="0"/>
              <a:t>-Modulstrukturert opplæring for voksne</a:t>
            </a:r>
          </a:p>
        </p:txBody>
      </p:sp>
      <p:sp>
        <p:nvSpPr>
          <p:cNvPr id="4" name="Ellipse 3">
            <a:extLst>
              <a:ext uri="{FF2B5EF4-FFF2-40B4-BE49-F238E27FC236}">
                <a16:creationId xmlns:a16="http://schemas.microsoft.com/office/drawing/2014/main" id="{448ABCB8-9F4C-7CD3-8F41-C9954707E373}"/>
              </a:ext>
            </a:extLst>
          </p:cNvPr>
          <p:cNvSpPr/>
          <p:nvPr/>
        </p:nvSpPr>
        <p:spPr>
          <a:xfrm rot="20297164">
            <a:off x="3208998" y="1194851"/>
            <a:ext cx="981772" cy="53473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800" dirty="0"/>
              <a:t>3103</a:t>
            </a:r>
          </a:p>
        </p:txBody>
      </p:sp>
      <p:sp>
        <p:nvSpPr>
          <p:cNvPr id="5" name="Høyre klammeparentes 4">
            <a:extLst>
              <a:ext uri="{FF2B5EF4-FFF2-40B4-BE49-F238E27FC236}">
                <a16:creationId xmlns:a16="http://schemas.microsoft.com/office/drawing/2014/main" id="{5E4B51B9-09F9-D62C-3996-6E647103320A}"/>
              </a:ext>
            </a:extLst>
          </p:cNvPr>
          <p:cNvSpPr/>
          <p:nvPr/>
        </p:nvSpPr>
        <p:spPr>
          <a:xfrm rot="3902710">
            <a:off x="3675370" y="1356726"/>
            <a:ext cx="413681"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41CE7D-76A4-40CF-852A-7DCC9A6C520C}"/>
              </a:ext>
            </a:extLst>
          </p:cNvPr>
          <p:cNvSpPr>
            <a:spLocks noGrp="1"/>
          </p:cNvSpPr>
          <p:nvPr>
            <p:ph type="title"/>
          </p:nvPr>
        </p:nvSpPr>
        <p:spPr/>
        <p:txBody>
          <a:bodyPr/>
          <a:lstStyle/>
          <a:p>
            <a:r>
              <a:rPr lang="nb-NO" b="1" u="sng" dirty="0"/>
              <a:t>Tverrfaglig</a:t>
            </a:r>
            <a:r>
              <a:rPr lang="nb-NO" dirty="0"/>
              <a:t> eksamensmestringskurs</a:t>
            </a:r>
          </a:p>
        </p:txBody>
      </p:sp>
      <p:sp>
        <p:nvSpPr>
          <p:cNvPr id="3" name="Plassholder for innhold 2">
            <a:extLst>
              <a:ext uri="{FF2B5EF4-FFF2-40B4-BE49-F238E27FC236}">
                <a16:creationId xmlns:a16="http://schemas.microsoft.com/office/drawing/2014/main" id="{059A6842-DF4F-4674-8824-FAAEDB9F67DF}"/>
              </a:ext>
            </a:extLst>
          </p:cNvPr>
          <p:cNvSpPr>
            <a:spLocks noGrp="1"/>
          </p:cNvSpPr>
          <p:nvPr>
            <p:ph idx="1"/>
          </p:nvPr>
        </p:nvSpPr>
        <p:spPr/>
        <p:txBody>
          <a:bodyPr/>
          <a:lstStyle/>
          <a:p>
            <a:r>
              <a:rPr lang="nb-NO" i="1" dirty="0"/>
              <a:t>Vi kan ikke treffe </a:t>
            </a:r>
            <a:r>
              <a:rPr lang="nb-NO" b="1" i="1" dirty="0"/>
              <a:t>alle </a:t>
            </a:r>
            <a:r>
              <a:rPr lang="nb-NO" i="1" dirty="0"/>
              <a:t>med </a:t>
            </a:r>
            <a:r>
              <a:rPr lang="nb-NO" b="1" i="1" dirty="0"/>
              <a:t>alt</a:t>
            </a:r>
            <a:r>
              <a:rPr lang="nb-NO" i="1" dirty="0"/>
              <a:t> til en hver tid i dette kurset, men det er deres ansvar å relatere kursinnholdet til ditt eget fagfelt ut i fra den informasjonen og de eksemplene vi gir…					</a:t>
            </a:r>
          </a:p>
          <a:p>
            <a:pPr marL="0" indent="0">
              <a:buNone/>
            </a:pPr>
            <a:r>
              <a:rPr lang="nb-NO" i="1" dirty="0"/>
              <a:t>							         </a:t>
            </a:r>
            <a:r>
              <a:rPr lang="nb-NO" dirty="0"/>
              <a:t>Du er eksperten!</a:t>
            </a:r>
          </a:p>
          <a:p>
            <a:endParaRPr lang="nb-NO" dirty="0"/>
          </a:p>
        </p:txBody>
      </p:sp>
      <p:pic>
        <p:nvPicPr>
          <p:cNvPr id="2056" name="Picture 8" descr="Blink Emoji 🎯">
            <a:extLst>
              <a:ext uri="{FF2B5EF4-FFF2-40B4-BE49-F238E27FC236}">
                <a16:creationId xmlns:a16="http://schemas.microsoft.com/office/drawing/2014/main" id="{FCA14BC1-2E1D-4527-A298-E1B4131528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962" y="180628"/>
            <a:ext cx="904875" cy="9048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xperts say using emojis helps white people get laid more often - LGBTQ  Nation">
            <a:extLst>
              <a:ext uri="{FF2B5EF4-FFF2-40B4-BE49-F238E27FC236}">
                <a16:creationId xmlns:a16="http://schemas.microsoft.com/office/drawing/2014/main" id="{BAB31593-0BA1-AB0A-0A9C-2A0EBC5AB17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05795" y="3365626"/>
            <a:ext cx="2369039" cy="158935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oresattguiden til videregående - Telemark fylkeskommune">
            <a:extLst>
              <a:ext uri="{FF2B5EF4-FFF2-40B4-BE49-F238E27FC236}">
                <a16:creationId xmlns:a16="http://schemas.microsoft.com/office/drawing/2014/main" id="{2C300F67-972B-45DE-0C13-EF15F9DF4AC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2462"/>
          <a:stretch/>
        </p:blipFill>
        <p:spPr bwMode="auto">
          <a:xfrm>
            <a:off x="1560733" y="3025141"/>
            <a:ext cx="5503845" cy="2708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56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7730E90D-209E-2262-DB9D-F0047D6A73E1}"/>
              </a:ext>
            </a:extLst>
          </p:cNvPr>
          <p:cNvPicPr>
            <a:picLocks noChangeAspect="1"/>
          </p:cNvPicPr>
          <p:nvPr/>
        </p:nvPicPr>
        <p:blipFill>
          <a:blip r:embed="rId3"/>
          <a:stretch>
            <a:fillRect/>
          </a:stretch>
        </p:blipFill>
        <p:spPr>
          <a:xfrm>
            <a:off x="483778" y="400376"/>
            <a:ext cx="9052743" cy="5095837"/>
          </a:xfrm>
          <a:prstGeom prst="rect">
            <a:avLst/>
          </a:prstGeom>
        </p:spPr>
      </p:pic>
      <p:sp>
        <p:nvSpPr>
          <p:cNvPr id="5" name="TekstSylinder 4">
            <a:extLst>
              <a:ext uri="{FF2B5EF4-FFF2-40B4-BE49-F238E27FC236}">
                <a16:creationId xmlns:a16="http://schemas.microsoft.com/office/drawing/2014/main" id="{2F9C5657-C036-11CF-A9E4-869D0E35A1B1}"/>
              </a:ext>
            </a:extLst>
          </p:cNvPr>
          <p:cNvSpPr txBox="1"/>
          <p:nvPr/>
        </p:nvSpPr>
        <p:spPr>
          <a:xfrm>
            <a:off x="384312" y="5499879"/>
            <a:ext cx="9782175" cy="307777"/>
          </a:xfrm>
          <a:prstGeom prst="rect">
            <a:avLst/>
          </a:prstGeom>
          <a:noFill/>
        </p:spPr>
        <p:txBody>
          <a:bodyPr wrap="square">
            <a:spAutoFit/>
          </a:bodyPr>
          <a:lstStyle/>
          <a:p>
            <a:r>
              <a:rPr lang="nb-NO" sz="1400" dirty="0">
                <a:latin typeface="+mn-lt"/>
              </a:rPr>
              <a:t>Kilde, foto: https://www.harstad.kommune.no/norskproeve.606972.no.html</a:t>
            </a:r>
          </a:p>
        </p:txBody>
      </p:sp>
      <p:cxnSp>
        <p:nvCxnSpPr>
          <p:cNvPr id="7" name="Rett linje 6">
            <a:extLst>
              <a:ext uri="{FF2B5EF4-FFF2-40B4-BE49-F238E27FC236}">
                <a16:creationId xmlns:a16="http://schemas.microsoft.com/office/drawing/2014/main" id="{B7EE8ED9-4858-74E6-CD94-8DA01447566A}"/>
              </a:ext>
            </a:extLst>
          </p:cNvPr>
          <p:cNvCxnSpPr/>
          <p:nvPr/>
        </p:nvCxnSpPr>
        <p:spPr>
          <a:xfrm>
            <a:off x="4029074" y="601193"/>
            <a:ext cx="1743075" cy="704850"/>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12" name="Rett linje 11">
            <a:extLst>
              <a:ext uri="{FF2B5EF4-FFF2-40B4-BE49-F238E27FC236}">
                <a16:creationId xmlns:a16="http://schemas.microsoft.com/office/drawing/2014/main" id="{8A60B64D-100A-B66C-B2B9-D8012DA564BB}"/>
              </a:ext>
            </a:extLst>
          </p:cNvPr>
          <p:cNvCxnSpPr>
            <a:cxnSpLocks/>
          </p:cNvCxnSpPr>
          <p:nvPr/>
        </p:nvCxnSpPr>
        <p:spPr>
          <a:xfrm flipV="1">
            <a:off x="4248149" y="777405"/>
            <a:ext cx="1524000" cy="352425"/>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pic>
        <p:nvPicPr>
          <p:cNvPr id="3074" name="Picture 2" descr="QUIZ! Test dine norskferdigheter.">
            <a:extLst>
              <a:ext uri="{FF2B5EF4-FFF2-40B4-BE49-F238E27FC236}">
                <a16:creationId xmlns:a16="http://schemas.microsoft.com/office/drawing/2014/main" id="{9DCBE59A-9C48-83D2-651E-BE260F72A73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699" t="13472" r="30539" b="22917"/>
          <a:stretch/>
        </p:blipFill>
        <p:spPr bwMode="auto">
          <a:xfrm>
            <a:off x="9700955" y="1936531"/>
            <a:ext cx="2182584" cy="2023528"/>
          </a:xfrm>
          <a:prstGeom prst="rect">
            <a:avLst/>
          </a:prstGeom>
          <a:noFill/>
          <a:extLst>
            <a:ext uri="{909E8E84-426E-40DD-AFC4-6F175D3DCCD1}">
              <a14:hiddenFill xmlns:a14="http://schemas.microsoft.com/office/drawing/2010/main">
                <a:solidFill>
                  <a:srgbClr val="FFFFFF"/>
                </a:solidFill>
              </a14:hiddenFill>
            </a:ext>
          </a:extLst>
        </p:spPr>
      </p:pic>
      <p:sp>
        <p:nvSpPr>
          <p:cNvPr id="23" name="Ellipse 22">
            <a:extLst>
              <a:ext uri="{FF2B5EF4-FFF2-40B4-BE49-F238E27FC236}">
                <a16:creationId xmlns:a16="http://schemas.microsoft.com/office/drawing/2014/main" id="{C71DAA62-5551-87AD-4F21-8049CC1AB5B2}"/>
              </a:ext>
            </a:extLst>
          </p:cNvPr>
          <p:cNvSpPr/>
          <p:nvPr/>
        </p:nvSpPr>
        <p:spPr>
          <a:xfrm>
            <a:off x="10410825" y="2762316"/>
            <a:ext cx="498137" cy="5288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Ellipse 23">
            <a:extLst>
              <a:ext uri="{FF2B5EF4-FFF2-40B4-BE49-F238E27FC236}">
                <a16:creationId xmlns:a16="http://schemas.microsoft.com/office/drawing/2014/main" id="{D9CC6CFF-7544-5555-28A3-F137271D693A}"/>
              </a:ext>
            </a:extLst>
          </p:cNvPr>
          <p:cNvSpPr/>
          <p:nvPr/>
        </p:nvSpPr>
        <p:spPr>
          <a:xfrm>
            <a:off x="6248400" y="4295841"/>
            <a:ext cx="498137" cy="5288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723801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tel 4">
            <a:extLst>
              <a:ext uri="{FF2B5EF4-FFF2-40B4-BE49-F238E27FC236}">
                <a16:creationId xmlns:a16="http://schemas.microsoft.com/office/drawing/2014/main" id="{6B37B119-047C-41AE-929F-DD37678AD484}"/>
              </a:ext>
            </a:extLst>
          </p:cNvPr>
          <p:cNvSpPr>
            <a:spLocks noGrp="1"/>
          </p:cNvSpPr>
          <p:nvPr>
            <p:ph type="title"/>
          </p:nvPr>
        </p:nvSpPr>
        <p:spPr>
          <a:xfrm>
            <a:off x="526473" y="544945"/>
            <a:ext cx="5421565" cy="520700"/>
          </a:xfrm>
        </p:spPr>
        <p:txBody>
          <a:bodyPr vert="horz" wrap="square" lIns="91440" tIns="45720" rIns="91440" bIns="45720" numCol="1" anchor="b" anchorCtr="0" compatLnSpc="1">
            <a:prstTxWarp prst="textNoShape">
              <a:avLst/>
            </a:prstTxWarp>
            <a:noAutofit/>
          </a:bodyPr>
          <a:lstStyle/>
          <a:p>
            <a:r>
              <a:rPr lang="nb-NO" altLang="nb-NO" sz="3200" dirty="0">
                <a:latin typeface="Verdana"/>
                <a:ea typeface="Verdana"/>
                <a:cs typeface="Times New Roman"/>
              </a:rPr>
              <a:t>Krav om 2 eksamener</a:t>
            </a:r>
            <a:endParaRPr lang="nb-NO" altLang="nb-NO" sz="3200" b="1" dirty="0">
              <a:latin typeface="+mj-lt"/>
              <a:ea typeface="+mj-ea"/>
              <a:cs typeface="+mj-cs"/>
            </a:endParaRPr>
          </a:p>
        </p:txBody>
      </p:sp>
      <p:sp>
        <p:nvSpPr>
          <p:cNvPr id="3" name="TekstSylinder 2">
            <a:extLst>
              <a:ext uri="{FF2B5EF4-FFF2-40B4-BE49-F238E27FC236}">
                <a16:creationId xmlns:a16="http://schemas.microsoft.com/office/drawing/2014/main" id="{16542E52-8D79-41B7-A62E-461C9D5493AB}"/>
              </a:ext>
            </a:extLst>
          </p:cNvPr>
          <p:cNvSpPr txBox="1"/>
          <p:nvPr/>
        </p:nvSpPr>
        <p:spPr>
          <a:xfrm>
            <a:off x="526474" y="1194956"/>
            <a:ext cx="4011084" cy="4691063"/>
          </a:xfrm>
          <a:prstGeom prst="rect">
            <a:avLst/>
          </a:prstGeom>
        </p:spPr>
        <p:txBody>
          <a:bodyPr vert="horz" lIns="91440" tIns="45720" rIns="91440" bIns="45720" rtlCol="0">
            <a:normAutofit/>
          </a:bodyPr>
          <a:lstStyle/>
          <a:p>
            <a:pPr>
              <a:spcBef>
                <a:spcPct val="20000"/>
              </a:spcBef>
              <a:defRPr/>
            </a:pPr>
            <a:r>
              <a:rPr lang="nb-NO" sz="1400" b="1" u="sng" dirty="0">
                <a:latin typeface="+mn-lt"/>
                <a:ea typeface="+mn-ea"/>
                <a:cs typeface="+mn-cs"/>
              </a:rPr>
              <a:t>I noen fag </a:t>
            </a:r>
            <a:r>
              <a:rPr lang="nb-NO" sz="1400" b="1" dirty="0">
                <a:latin typeface="+mn-lt"/>
                <a:ea typeface="+mn-ea"/>
                <a:cs typeface="+mn-cs"/>
              </a:rPr>
              <a:t>er det for noen kandidater krav om to skriftlige eksamener. </a:t>
            </a:r>
          </a:p>
          <a:p>
            <a:pPr>
              <a:spcBef>
                <a:spcPct val="20000"/>
              </a:spcBef>
              <a:defRPr/>
            </a:pPr>
            <a:br>
              <a:rPr lang="nb-NO" sz="1400" dirty="0">
                <a:latin typeface="+mn-lt"/>
                <a:cs typeface="+mn-cs"/>
              </a:rPr>
            </a:br>
            <a:r>
              <a:rPr lang="nb-NO" sz="1400" dirty="0">
                <a:latin typeface="+mn-lt"/>
                <a:cs typeface="+mn-cs"/>
              </a:rPr>
              <a:t> Eksamen både på </a:t>
            </a:r>
            <a:r>
              <a:rPr lang="nb-NO" sz="1800" u="sng" dirty="0">
                <a:solidFill>
                  <a:srgbClr val="FF0000"/>
                </a:solidFill>
                <a:latin typeface="+mn-lt"/>
                <a:ea typeface="+mn-ea"/>
                <a:cs typeface="+mn-cs"/>
              </a:rPr>
              <a:t>Vg2</a:t>
            </a:r>
            <a:r>
              <a:rPr lang="nb-NO" sz="1800" u="sng" dirty="0">
                <a:latin typeface="+mn-lt"/>
                <a:ea typeface="+mn-ea"/>
                <a:cs typeface="+mn-cs"/>
              </a:rPr>
              <a:t>-nivå og </a:t>
            </a:r>
            <a:r>
              <a:rPr lang="nb-NO" sz="1800" u="sng" dirty="0">
                <a:solidFill>
                  <a:srgbClr val="FF0000"/>
                </a:solidFill>
                <a:latin typeface="+mn-lt"/>
                <a:ea typeface="+mn-ea"/>
                <a:cs typeface="+mn-cs"/>
              </a:rPr>
              <a:t>Vg3</a:t>
            </a:r>
            <a:r>
              <a:rPr lang="nb-NO" sz="1800" u="sng" dirty="0">
                <a:latin typeface="+mn-lt"/>
                <a:ea typeface="+mn-ea"/>
                <a:cs typeface="+mn-cs"/>
              </a:rPr>
              <a:t>-nivå. </a:t>
            </a:r>
          </a:p>
          <a:p>
            <a:pPr>
              <a:spcBef>
                <a:spcPct val="20000"/>
              </a:spcBef>
              <a:defRPr/>
            </a:pPr>
            <a:endParaRPr lang="nb-NO" sz="1400" dirty="0">
              <a:latin typeface="+mn-lt"/>
              <a:ea typeface="+mn-ea"/>
              <a:cs typeface="+mn-cs"/>
            </a:endParaRPr>
          </a:p>
          <a:p>
            <a:pPr>
              <a:spcBef>
                <a:spcPct val="20000"/>
              </a:spcBef>
              <a:defRPr/>
            </a:pPr>
            <a:r>
              <a:rPr lang="nb-NO" sz="1400" b="1" u="sng" dirty="0">
                <a:latin typeface="+mn-lt"/>
                <a:ea typeface="+mn-ea"/>
                <a:cs typeface="+mn-cs"/>
              </a:rPr>
              <a:t>Dette gjelder:</a:t>
            </a:r>
          </a:p>
          <a:p>
            <a:pPr>
              <a:spcBef>
                <a:spcPct val="20000"/>
              </a:spcBef>
              <a:defRPr/>
            </a:pPr>
            <a:r>
              <a:rPr lang="nb-NO" sz="1400" dirty="0">
                <a:latin typeface="+mn-lt"/>
                <a:ea typeface="+mn-ea"/>
                <a:cs typeface="+mn-cs"/>
              </a:rPr>
              <a:t>Anleggsmaskinmekanikerfaget</a:t>
            </a:r>
          </a:p>
          <a:p>
            <a:pPr>
              <a:spcBef>
                <a:spcPct val="20000"/>
              </a:spcBef>
              <a:defRPr/>
            </a:pPr>
            <a:r>
              <a:rPr lang="nb-NO" sz="1400" dirty="0">
                <a:latin typeface="+mn-lt"/>
                <a:ea typeface="+mn-ea"/>
                <a:cs typeface="+mn-cs"/>
              </a:rPr>
              <a:t>Automatiseringsfaget</a:t>
            </a:r>
          </a:p>
          <a:p>
            <a:pPr>
              <a:spcBef>
                <a:spcPct val="20000"/>
              </a:spcBef>
              <a:defRPr/>
            </a:pPr>
            <a:r>
              <a:rPr lang="nb-NO" sz="1400" dirty="0">
                <a:latin typeface="+mn-lt"/>
                <a:ea typeface="+mn-ea"/>
                <a:cs typeface="+mn-cs"/>
              </a:rPr>
              <a:t>Børsemakerfaget </a:t>
            </a:r>
          </a:p>
          <a:p>
            <a:pPr>
              <a:spcBef>
                <a:spcPct val="20000"/>
              </a:spcBef>
              <a:defRPr/>
            </a:pPr>
            <a:r>
              <a:rPr lang="nb-NO" sz="1400" dirty="0">
                <a:latin typeface="+mn-lt"/>
                <a:ea typeface="+mn-ea"/>
                <a:cs typeface="+mn-cs"/>
              </a:rPr>
              <a:t>Elektrikerfaget</a:t>
            </a:r>
          </a:p>
          <a:p>
            <a:pPr>
              <a:spcBef>
                <a:spcPct val="20000"/>
              </a:spcBef>
              <a:defRPr/>
            </a:pPr>
            <a:r>
              <a:rPr lang="nb-NO" sz="1400" dirty="0">
                <a:latin typeface="+mn-lt"/>
                <a:ea typeface="+mn-ea"/>
                <a:cs typeface="+mn-cs"/>
              </a:rPr>
              <a:t>Energimontørfaget</a:t>
            </a:r>
          </a:p>
          <a:p>
            <a:pPr>
              <a:spcBef>
                <a:spcPct val="20000"/>
              </a:spcBef>
              <a:defRPr/>
            </a:pPr>
            <a:r>
              <a:rPr lang="nb-NO" sz="1400" dirty="0">
                <a:latin typeface="+mn-lt"/>
                <a:ea typeface="+mn-ea"/>
                <a:cs typeface="+mn-cs"/>
              </a:rPr>
              <a:t>Energioperatørfaget</a:t>
            </a:r>
          </a:p>
          <a:p>
            <a:pPr>
              <a:spcBef>
                <a:spcPct val="20000"/>
              </a:spcBef>
              <a:defRPr/>
            </a:pPr>
            <a:r>
              <a:rPr lang="nb-NO" sz="1400" dirty="0">
                <a:latin typeface="+mn-lt"/>
                <a:ea typeface="+mn-ea"/>
                <a:cs typeface="+mn-cs"/>
              </a:rPr>
              <a:t>Heismontørfaget</a:t>
            </a:r>
          </a:p>
          <a:p>
            <a:pPr>
              <a:spcBef>
                <a:spcPct val="20000"/>
              </a:spcBef>
              <a:defRPr/>
            </a:pPr>
            <a:r>
              <a:rPr lang="nb-NO" sz="1400" dirty="0">
                <a:latin typeface="+mn-lt"/>
                <a:ea typeface="+mn-ea"/>
                <a:cs typeface="+mn-cs"/>
              </a:rPr>
              <a:t>Signalmontørfaget </a:t>
            </a:r>
          </a:p>
          <a:p>
            <a:pPr>
              <a:spcBef>
                <a:spcPct val="20000"/>
              </a:spcBef>
              <a:defRPr/>
            </a:pPr>
            <a:r>
              <a:rPr lang="nb-NO" sz="1400" dirty="0">
                <a:latin typeface="+mn-lt"/>
                <a:ea typeface="+mn-ea"/>
                <a:cs typeface="+mn-cs"/>
              </a:rPr>
              <a:t>Telekommunikasjonsmontørfaget Dataelektronikerfaget</a:t>
            </a:r>
          </a:p>
        </p:txBody>
      </p:sp>
      <p:pic>
        <p:nvPicPr>
          <p:cNvPr id="2" name="Bilde 1" descr="Elektro og datateknologi | Videregående opplæring - vilbli.no">
            <a:extLst>
              <a:ext uri="{FF2B5EF4-FFF2-40B4-BE49-F238E27FC236}">
                <a16:creationId xmlns:a16="http://schemas.microsoft.com/office/drawing/2014/main" id="{2C0DAC52-17FF-EBFF-6155-DC0CB9D0F68C}"/>
              </a:ext>
            </a:extLst>
          </p:cNvPr>
          <p:cNvPicPr>
            <a:picLocks noChangeAspect="1"/>
          </p:cNvPicPr>
          <p:nvPr/>
        </p:nvPicPr>
        <p:blipFill>
          <a:blip r:embed="rId3"/>
          <a:stretch>
            <a:fillRect/>
          </a:stretch>
        </p:blipFill>
        <p:spPr>
          <a:xfrm>
            <a:off x="3067714" y="3106600"/>
            <a:ext cx="1598750" cy="1598750"/>
          </a:xfrm>
          <a:prstGeom prst="rect">
            <a:avLst/>
          </a:prstGeom>
        </p:spPr>
      </p:pic>
      <p:pic>
        <p:nvPicPr>
          <p:cNvPr id="5" name="Bilde 4">
            <a:extLst>
              <a:ext uri="{FF2B5EF4-FFF2-40B4-BE49-F238E27FC236}">
                <a16:creationId xmlns:a16="http://schemas.microsoft.com/office/drawing/2014/main" id="{9C9FF24D-02C1-45C0-794D-B12792176119}"/>
              </a:ext>
            </a:extLst>
          </p:cNvPr>
          <p:cNvPicPr>
            <a:picLocks noChangeAspect="1"/>
          </p:cNvPicPr>
          <p:nvPr/>
        </p:nvPicPr>
        <p:blipFill>
          <a:blip r:embed="rId4"/>
          <a:stretch>
            <a:fillRect/>
          </a:stretch>
        </p:blipFill>
        <p:spPr>
          <a:xfrm>
            <a:off x="5479343" y="1071513"/>
            <a:ext cx="5622269" cy="5263578"/>
          </a:xfrm>
          <a:prstGeom prst="rect">
            <a:avLst/>
          </a:prstGeom>
          <a:ln>
            <a:solidFill>
              <a:schemeClr val="accent5">
                <a:lumMod val="50000"/>
              </a:schemeClr>
            </a:solidFill>
          </a:ln>
        </p:spPr>
      </p:pic>
      <p:sp>
        <p:nvSpPr>
          <p:cNvPr id="6" name="Rektangel: avrundede hjørner 5">
            <a:extLst>
              <a:ext uri="{FF2B5EF4-FFF2-40B4-BE49-F238E27FC236}">
                <a16:creationId xmlns:a16="http://schemas.microsoft.com/office/drawing/2014/main" id="{4F0D0C55-0C25-BDBA-F15D-3AD501E7BA7F}"/>
              </a:ext>
            </a:extLst>
          </p:cNvPr>
          <p:cNvSpPr/>
          <p:nvPr/>
        </p:nvSpPr>
        <p:spPr>
          <a:xfrm>
            <a:off x="5479343" y="4621696"/>
            <a:ext cx="5622269" cy="1598750"/>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kstSylinder 7">
            <a:extLst>
              <a:ext uri="{FF2B5EF4-FFF2-40B4-BE49-F238E27FC236}">
                <a16:creationId xmlns:a16="http://schemas.microsoft.com/office/drawing/2014/main" id="{CDE96161-9CF9-C4A1-17F5-F68FDED38D86}"/>
              </a:ext>
            </a:extLst>
          </p:cNvPr>
          <p:cNvSpPr txBox="1"/>
          <p:nvPr/>
        </p:nvSpPr>
        <p:spPr>
          <a:xfrm>
            <a:off x="8523545" y="3706545"/>
            <a:ext cx="1095789" cy="307777"/>
          </a:xfrm>
          <a:prstGeom prst="rect">
            <a:avLst/>
          </a:prstGeom>
          <a:noFill/>
        </p:spPr>
        <p:txBody>
          <a:bodyPr wrap="square">
            <a:spAutoFit/>
          </a:bodyPr>
          <a:lstStyle/>
          <a:p>
            <a:pPr>
              <a:spcBef>
                <a:spcPct val="20000"/>
              </a:spcBef>
              <a:defRPr/>
            </a:pPr>
            <a:r>
              <a:rPr lang="nb-NO" sz="1400" dirty="0">
                <a:latin typeface="+mj-lt"/>
                <a:cs typeface="+mn-cs"/>
              </a:rPr>
              <a:t>(Fagprøve)</a:t>
            </a:r>
            <a:endParaRPr lang="nb-NO" sz="1400" dirty="0">
              <a:latin typeface="+mj-lt"/>
              <a:ea typeface="+mn-ea"/>
              <a:cs typeface="+mn-cs"/>
            </a:endParaRPr>
          </a:p>
        </p:txBody>
      </p:sp>
      <p:sp>
        <p:nvSpPr>
          <p:cNvPr id="12" name="Rektangel: avrundede hjørner 11">
            <a:extLst>
              <a:ext uri="{FF2B5EF4-FFF2-40B4-BE49-F238E27FC236}">
                <a16:creationId xmlns:a16="http://schemas.microsoft.com/office/drawing/2014/main" id="{73EEDB79-C96C-D59C-BC1D-5C5B62E68D87}"/>
              </a:ext>
            </a:extLst>
          </p:cNvPr>
          <p:cNvSpPr/>
          <p:nvPr/>
        </p:nvSpPr>
        <p:spPr>
          <a:xfrm>
            <a:off x="5479342" y="4101928"/>
            <a:ext cx="5622269" cy="344556"/>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tel 1">
            <a:extLst>
              <a:ext uri="{FF2B5EF4-FFF2-40B4-BE49-F238E27FC236}">
                <a16:creationId xmlns:a16="http://schemas.microsoft.com/office/drawing/2014/main" id="{60741545-34FE-4B17-AD09-287241E65127}"/>
              </a:ext>
            </a:extLst>
          </p:cNvPr>
          <p:cNvSpPr>
            <a:spLocks noGrp="1"/>
          </p:cNvSpPr>
          <p:nvPr>
            <p:ph type="title"/>
          </p:nvPr>
        </p:nvSpPr>
        <p:spPr>
          <a:xfrm>
            <a:off x="369454" y="1020015"/>
            <a:ext cx="10363200" cy="468313"/>
          </a:xfrm>
        </p:spPr>
        <p:txBody>
          <a:bodyPr vert="horz" wrap="square" lIns="91440" tIns="45720" rIns="91440" bIns="45720" numCol="1" anchor="ctr" anchorCtr="0" compatLnSpc="1">
            <a:prstTxWarp prst="textNoShape">
              <a:avLst/>
            </a:prstTxWarp>
            <a:noAutofit/>
          </a:bodyPr>
          <a:lstStyle/>
          <a:p>
            <a:pPr>
              <a:lnSpc>
                <a:spcPct val="90000"/>
              </a:lnSpc>
            </a:pPr>
            <a:r>
              <a:rPr lang="nb-NO" altLang="nb-NO" sz="3200" b="1" dirty="0">
                <a:latin typeface="+mj-lt"/>
                <a:ea typeface="+mj-ea"/>
                <a:cs typeface="+mj-cs"/>
              </a:rPr>
              <a:t>Forberedelsesdag?</a:t>
            </a:r>
          </a:p>
        </p:txBody>
      </p:sp>
      <p:sp>
        <p:nvSpPr>
          <p:cNvPr id="6" name="TekstSylinder 5">
            <a:extLst>
              <a:ext uri="{FF2B5EF4-FFF2-40B4-BE49-F238E27FC236}">
                <a16:creationId xmlns:a16="http://schemas.microsoft.com/office/drawing/2014/main" id="{70AB8600-D69B-44C8-90F6-EC188F7FE25F}"/>
              </a:ext>
            </a:extLst>
          </p:cNvPr>
          <p:cNvSpPr txBox="1"/>
          <p:nvPr/>
        </p:nvSpPr>
        <p:spPr>
          <a:xfrm>
            <a:off x="369454" y="1851318"/>
            <a:ext cx="5080000" cy="4114800"/>
          </a:xfrm>
          <a:prstGeom prst="rect">
            <a:avLst/>
          </a:prstGeom>
        </p:spPr>
        <p:txBody>
          <a:bodyPr vert="horz" lIns="91440" tIns="45720" rIns="91440" bIns="45720" rtlCol="0">
            <a:normAutofit lnSpcReduction="10000"/>
          </a:bodyPr>
          <a:lstStyle/>
          <a:p>
            <a:pPr>
              <a:lnSpc>
                <a:spcPct val="90000"/>
              </a:lnSpc>
              <a:spcBef>
                <a:spcPct val="20000"/>
              </a:spcBef>
              <a:defRPr/>
            </a:pPr>
            <a:r>
              <a:rPr lang="nb-NO" sz="1600" b="1" u="sng" dirty="0">
                <a:latin typeface="+mn-lt"/>
                <a:cs typeface="+mn-cs"/>
              </a:rPr>
              <a:t>I noen fag </a:t>
            </a:r>
            <a:r>
              <a:rPr lang="nb-NO" sz="1600" b="1" dirty="0">
                <a:latin typeface="+mn-lt"/>
                <a:cs typeface="+mn-cs"/>
              </a:rPr>
              <a:t>har kandidatene hatt en forberedelsesdag. </a:t>
            </a:r>
            <a:r>
              <a:rPr lang="nb-NO" sz="1600" b="1" dirty="0">
                <a:solidFill>
                  <a:srgbClr val="FF0000"/>
                </a:solidFill>
                <a:latin typeface="+mn-lt"/>
                <a:cs typeface="+mn-cs"/>
              </a:rPr>
              <a:t>Denne har nå falt bort!</a:t>
            </a:r>
          </a:p>
          <a:p>
            <a:pPr>
              <a:lnSpc>
                <a:spcPct val="90000"/>
              </a:lnSpc>
              <a:spcBef>
                <a:spcPct val="20000"/>
              </a:spcBef>
              <a:defRPr/>
            </a:pPr>
            <a:endParaRPr lang="nb-NO" sz="1600" b="1" dirty="0">
              <a:solidFill>
                <a:srgbClr val="FF0000"/>
              </a:solidFill>
              <a:latin typeface="+mn-lt"/>
              <a:cs typeface="+mn-cs"/>
            </a:endParaRPr>
          </a:p>
          <a:p>
            <a:pPr>
              <a:lnSpc>
                <a:spcPct val="90000"/>
              </a:lnSpc>
              <a:spcBef>
                <a:spcPct val="20000"/>
              </a:spcBef>
              <a:defRPr/>
            </a:pPr>
            <a:r>
              <a:rPr lang="nb-NO" sz="1600" b="1" dirty="0">
                <a:latin typeface="+mn-lt"/>
                <a:cs typeface="+mn-cs"/>
              </a:rPr>
              <a:t>Dette var i følgende fag:</a:t>
            </a:r>
          </a:p>
          <a:p>
            <a:pPr>
              <a:lnSpc>
                <a:spcPct val="90000"/>
              </a:lnSpc>
              <a:spcBef>
                <a:spcPct val="20000"/>
              </a:spcBef>
              <a:defRPr/>
            </a:pPr>
            <a:endParaRPr lang="nb-NO" sz="1500" dirty="0">
              <a:latin typeface="+mn-lt"/>
              <a:cs typeface="+mn-cs"/>
            </a:endParaRPr>
          </a:p>
          <a:p>
            <a:pPr>
              <a:lnSpc>
                <a:spcPct val="90000"/>
              </a:lnSpc>
              <a:spcBef>
                <a:spcPct val="20000"/>
              </a:spcBef>
              <a:defRPr/>
            </a:pPr>
            <a:r>
              <a:rPr lang="nb-NO" sz="1500" dirty="0">
                <a:latin typeface="+mn-lt"/>
                <a:cs typeface="+mn-cs"/>
              </a:rPr>
              <a:t>Automatiseringsfaget </a:t>
            </a:r>
            <a:br>
              <a:rPr lang="nb-NO" sz="1500" dirty="0">
                <a:latin typeface="+mn-lt"/>
                <a:cs typeface="+mn-cs"/>
              </a:rPr>
            </a:br>
            <a:endParaRPr lang="nb-NO" sz="1500" dirty="0">
              <a:latin typeface="+mn-lt"/>
              <a:cs typeface="+mn-cs"/>
            </a:endParaRPr>
          </a:p>
          <a:p>
            <a:pPr>
              <a:lnSpc>
                <a:spcPct val="90000"/>
              </a:lnSpc>
              <a:spcBef>
                <a:spcPct val="20000"/>
              </a:spcBef>
              <a:defRPr/>
            </a:pPr>
            <a:r>
              <a:rPr lang="nb-NO" sz="1500" dirty="0">
                <a:latin typeface="+mn-lt"/>
                <a:cs typeface="+mn-cs"/>
              </a:rPr>
              <a:t>Elektrikerfaget </a:t>
            </a:r>
          </a:p>
          <a:p>
            <a:pPr>
              <a:lnSpc>
                <a:spcPct val="90000"/>
              </a:lnSpc>
              <a:spcBef>
                <a:spcPct val="20000"/>
              </a:spcBef>
              <a:defRPr/>
            </a:pPr>
            <a:endParaRPr lang="nb-NO" sz="1500" dirty="0">
              <a:latin typeface="+mn-lt"/>
              <a:cs typeface="+mn-cs"/>
            </a:endParaRPr>
          </a:p>
          <a:p>
            <a:pPr>
              <a:lnSpc>
                <a:spcPct val="90000"/>
              </a:lnSpc>
              <a:spcBef>
                <a:spcPct val="20000"/>
              </a:spcBef>
              <a:defRPr/>
            </a:pPr>
            <a:r>
              <a:rPr lang="nb-NO" sz="1500" dirty="0">
                <a:latin typeface="+mn-lt"/>
                <a:cs typeface="+mn-cs"/>
              </a:rPr>
              <a:t>Energimontørfaget </a:t>
            </a:r>
          </a:p>
          <a:p>
            <a:pPr>
              <a:lnSpc>
                <a:spcPct val="90000"/>
              </a:lnSpc>
              <a:spcBef>
                <a:spcPct val="20000"/>
              </a:spcBef>
              <a:defRPr/>
            </a:pPr>
            <a:br>
              <a:rPr lang="nb-NO" sz="1500" dirty="0">
                <a:latin typeface="+mn-lt"/>
                <a:cs typeface="+mn-cs"/>
              </a:rPr>
            </a:br>
            <a:r>
              <a:rPr lang="nb-NO" sz="1500" dirty="0">
                <a:latin typeface="+mn-lt"/>
                <a:cs typeface="+mn-cs"/>
              </a:rPr>
              <a:t>Energioperatørfaget </a:t>
            </a:r>
          </a:p>
          <a:p>
            <a:pPr>
              <a:lnSpc>
                <a:spcPct val="90000"/>
              </a:lnSpc>
              <a:spcBef>
                <a:spcPct val="20000"/>
              </a:spcBef>
              <a:defRPr/>
            </a:pPr>
            <a:br>
              <a:rPr lang="nb-NO" sz="1500" dirty="0">
                <a:latin typeface="+mn-lt"/>
                <a:cs typeface="+mn-cs"/>
              </a:rPr>
            </a:br>
            <a:r>
              <a:rPr lang="nb-NO" sz="1500" dirty="0">
                <a:latin typeface="+mn-lt"/>
                <a:cs typeface="+mn-cs"/>
              </a:rPr>
              <a:t>Heismontørfaget </a:t>
            </a:r>
          </a:p>
          <a:p>
            <a:pPr>
              <a:lnSpc>
                <a:spcPct val="90000"/>
              </a:lnSpc>
              <a:spcBef>
                <a:spcPct val="20000"/>
              </a:spcBef>
              <a:defRPr/>
            </a:pPr>
            <a:br>
              <a:rPr lang="nb-NO" sz="1500" dirty="0">
                <a:latin typeface="+mn-lt"/>
                <a:cs typeface="+mn-cs"/>
              </a:rPr>
            </a:br>
            <a:r>
              <a:rPr lang="nb-NO" sz="1500" dirty="0">
                <a:latin typeface="+mn-lt"/>
                <a:cs typeface="+mn-cs"/>
              </a:rPr>
              <a:t>Signalmontørfaget </a:t>
            </a:r>
          </a:p>
          <a:p>
            <a:pPr>
              <a:lnSpc>
                <a:spcPct val="90000"/>
              </a:lnSpc>
              <a:spcBef>
                <a:spcPct val="20000"/>
              </a:spcBef>
              <a:defRPr/>
            </a:pPr>
            <a:br>
              <a:rPr lang="nb-NO" sz="1500" dirty="0">
                <a:latin typeface="+mn-lt"/>
                <a:cs typeface="+mn-cs"/>
              </a:rPr>
            </a:br>
            <a:r>
              <a:rPr lang="nb-NO" sz="1500" dirty="0">
                <a:latin typeface="+mn-lt"/>
                <a:cs typeface="+mn-cs"/>
              </a:rPr>
              <a:t>Telekommunikasjonsmontørfaget</a:t>
            </a:r>
            <a:endParaRPr lang="nb-NO" sz="1500" b="1" dirty="0">
              <a:latin typeface="+mn-lt"/>
              <a:cs typeface="+mn-cs"/>
            </a:endParaRPr>
          </a:p>
        </p:txBody>
      </p:sp>
      <p:pic>
        <p:nvPicPr>
          <p:cNvPr id="5" name="Bilde 4">
            <a:extLst>
              <a:ext uri="{FF2B5EF4-FFF2-40B4-BE49-F238E27FC236}">
                <a16:creationId xmlns:a16="http://schemas.microsoft.com/office/drawing/2014/main" id="{BD9CB7BE-1276-9E4E-8FC3-7E45CB388030}"/>
              </a:ext>
            </a:extLst>
          </p:cNvPr>
          <p:cNvPicPr>
            <a:picLocks noChangeAspect="1"/>
          </p:cNvPicPr>
          <p:nvPr/>
        </p:nvPicPr>
        <p:blipFill>
          <a:blip r:embed="rId3"/>
          <a:stretch>
            <a:fillRect/>
          </a:stretch>
        </p:blipFill>
        <p:spPr>
          <a:xfrm>
            <a:off x="369454" y="233951"/>
            <a:ext cx="4233408" cy="673202"/>
          </a:xfrm>
          <a:prstGeom prst="rect">
            <a:avLst/>
          </a:prstGeom>
        </p:spPr>
      </p:pic>
      <p:pic>
        <p:nvPicPr>
          <p:cNvPr id="8" name="Grafikk 7" descr="Utropstegn med heldekkende fyll">
            <a:extLst>
              <a:ext uri="{FF2B5EF4-FFF2-40B4-BE49-F238E27FC236}">
                <a16:creationId xmlns:a16="http://schemas.microsoft.com/office/drawing/2014/main" id="{0A1A539F-1E44-31DC-D6F4-BC11091B9EE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3420" y="113352"/>
            <a:ext cx="914400" cy="914400"/>
          </a:xfrm>
          <a:prstGeom prst="rect">
            <a:avLst/>
          </a:prstGeom>
        </p:spPr>
      </p:pic>
      <p:sp>
        <p:nvSpPr>
          <p:cNvPr id="18" name="Rektangel: avrundede hjørner 17">
            <a:extLst>
              <a:ext uri="{FF2B5EF4-FFF2-40B4-BE49-F238E27FC236}">
                <a16:creationId xmlns:a16="http://schemas.microsoft.com/office/drawing/2014/main" id="{DCB9D148-1B92-3490-F4C3-EB55126C2253}"/>
              </a:ext>
            </a:extLst>
          </p:cNvPr>
          <p:cNvSpPr/>
          <p:nvPr/>
        </p:nvSpPr>
        <p:spPr>
          <a:xfrm>
            <a:off x="3541069" y="2779793"/>
            <a:ext cx="1622832" cy="1483049"/>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dirty="0"/>
          </a:p>
        </p:txBody>
      </p:sp>
      <p:sp>
        <p:nvSpPr>
          <p:cNvPr id="19" name="Rektangel 18">
            <a:extLst>
              <a:ext uri="{FF2B5EF4-FFF2-40B4-BE49-F238E27FC236}">
                <a16:creationId xmlns:a16="http://schemas.microsoft.com/office/drawing/2014/main" id="{C56FF722-6C35-7682-44DB-8A483AC76238}"/>
              </a:ext>
            </a:extLst>
          </p:cNvPr>
          <p:cNvSpPr/>
          <p:nvPr/>
        </p:nvSpPr>
        <p:spPr>
          <a:xfrm>
            <a:off x="3796411" y="3420070"/>
            <a:ext cx="992579" cy="923330"/>
          </a:xfrm>
          <a:prstGeom prst="rect">
            <a:avLst/>
          </a:prstGeom>
          <a:noFill/>
        </p:spPr>
        <p:txBody>
          <a:bodyPr wrap="none" lIns="91440" tIns="45720" rIns="91440" bIns="45720">
            <a:spAutoFit/>
          </a:bodyPr>
          <a:lstStyle/>
          <a:p>
            <a:pPr algn="ctr"/>
            <a:r>
              <a:rPr lang="nb-NO"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KI</a:t>
            </a:r>
          </a:p>
        </p:txBody>
      </p:sp>
      <p:pic>
        <p:nvPicPr>
          <p:cNvPr id="22" name="Grafikk 21" descr="Trådløs ruter med heldekkende fyll">
            <a:extLst>
              <a:ext uri="{FF2B5EF4-FFF2-40B4-BE49-F238E27FC236}">
                <a16:creationId xmlns:a16="http://schemas.microsoft.com/office/drawing/2014/main" id="{F73A0005-7058-4C88-EBA2-DAAD39B4D8C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20632" y="2781375"/>
            <a:ext cx="914400" cy="914400"/>
          </a:xfrm>
          <a:prstGeom prst="rect">
            <a:avLst/>
          </a:prstGeom>
        </p:spPr>
      </p:pic>
      <p:cxnSp>
        <p:nvCxnSpPr>
          <p:cNvPr id="25" name="Rett linje 24">
            <a:extLst>
              <a:ext uri="{FF2B5EF4-FFF2-40B4-BE49-F238E27FC236}">
                <a16:creationId xmlns:a16="http://schemas.microsoft.com/office/drawing/2014/main" id="{1BC9DBB9-5784-75DC-5665-E51B89D6B6C7}"/>
              </a:ext>
            </a:extLst>
          </p:cNvPr>
          <p:cNvCxnSpPr/>
          <p:nvPr/>
        </p:nvCxnSpPr>
        <p:spPr>
          <a:xfrm>
            <a:off x="414330" y="2910307"/>
            <a:ext cx="2721616" cy="299431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14778BC4-6788-0869-C910-59C1D4A77154}"/>
              </a:ext>
            </a:extLst>
          </p:cNvPr>
          <p:cNvCxnSpPr>
            <a:cxnSpLocks/>
          </p:cNvCxnSpPr>
          <p:nvPr/>
        </p:nvCxnSpPr>
        <p:spPr>
          <a:xfrm flipH="1">
            <a:off x="279448" y="2848814"/>
            <a:ext cx="1853598" cy="2866185"/>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Rett pilkobling 10">
            <a:extLst>
              <a:ext uri="{FF2B5EF4-FFF2-40B4-BE49-F238E27FC236}">
                <a16:creationId xmlns:a16="http://schemas.microsoft.com/office/drawing/2014/main" id="{9F8CDCAA-9B3C-FFC2-EE21-B6A3DC242E49}"/>
              </a:ext>
            </a:extLst>
          </p:cNvPr>
          <p:cNvCxnSpPr/>
          <p:nvPr/>
        </p:nvCxnSpPr>
        <p:spPr>
          <a:xfrm>
            <a:off x="5724939" y="0"/>
            <a:ext cx="0" cy="6858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7" name="Bilde 16" descr="Elektro og datateknologi | Videregående opplæring - vilbli.no">
            <a:extLst>
              <a:ext uri="{FF2B5EF4-FFF2-40B4-BE49-F238E27FC236}">
                <a16:creationId xmlns:a16="http://schemas.microsoft.com/office/drawing/2014/main" id="{D1961901-DAC9-651E-8BD2-D147C0A15AD6}"/>
              </a:ext>
            </a:extLst>
          </p:cNvPr>
          <p:cNvPicPr>
            <a:picLocks noChangeAspect="1"/>
          </p:cNvPicPr>
          <p:nvPr/>
        </p:nvPicPr>
        <p:blipFill>
          <a:blip r:embed="rId6"/>
          <a:stretch>
            <a:fillRect/>
          </a:stretch>
        </p:blipFill>
        <p:spPr>
          <a:xfrm>
            <a:off x="6349159" y="1307138"/>
            <a:ext cx="4658980" cy="46589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529668A7-BAB0-4DF3-D5FC-9BF46ADC39F9}"/>
              </a:ext>
            </a:extLst>
          </p:cNvPr>
          <p:cNvPicPr>
            <a:picLocks noChangeAspect="1"/>
          </p:cNvPicPr>
          <p:nvPr/>
        </p:nvPicPr>
        <p:blipFill>
          <a:blip r:embed="rId3"/>
          <a:stretch>
            <a:fillRect/>
          </a:stretch>
        </p:blipFill>
        <p:spPr>
          <a:xfrm>
            <a:off x="248478" y="279120"/>
            <a:ext cx="6311348" cy="3601181"/>
          </a:xfrm>
          <a:prstGeom prst="rect">
            <a:avLst/>
          </a:prstGeom>
          <a:ln>
            <a:solidFill>
              <a:schemeClr val="accent1"/>
            </a:solidFill>
          </a:ln>
        </p:spPr>
      </p:pic>
      <p:pic>
        <p:nvPicPr>
          <p:cNvPr id="7" name="Bilde 6">
            <a:extLst>
              <a:ext uri="{FF2B5EF4-FFF2-40B4-BE49-F238E27FC236}">
                <a16:creationId xmlns:a16="http://schemas.microsoft.com/office/drawing/2014/main" id="{D508D314-F1A2-C0DB-5A60-3F4764DFD83B}"/>
              </a:ext>
            </a:extLst>
          </p:cNvPr>
          <p:cNvPicPr>
            <a:picLocks noChangeAspect="1"/>
          </p:cNvPicPr>
          <p:nvPr/>
        </p:nvPicPr>
        <p:blipFill>
          <a:blip r:embed="rId4"/>
          <a:srcRect r="8196"/>
          <a:stretch>
            <a:fillRect/>
          </a:stretch>
        </p:blipFill>
        <p:spPr>
          <a:xfrm>
            <a:off x="6096000" y="456700"/>
            <a:ext cx="5786857" cy="2947614"/>
          </a:xfrm>
          <a:prstGeom prst="rect">
            <a:avLst/>
          </a:prstGeom>
          <a:ln>
            <a:solidFill>
              <a:schemeClr val="accent1"/>
            </a:solidFill>
          </a:ln>
        </p:spPr>
      </p:pic>
      <p:pic>
        <p:nvPicPr>
          <p:cNvPr id="9" name="Bilde 8">
            <a:extLst>
              <a:ext uri="{FF2B5EF4-FFF2-40B4-BE49-F238E27FC236}">
                <a16:creationId xmlns:a16="http://schemas.microsoft.com/office/drawing/2014/main" id="{7E5A73BE-8F57-E136-3ABC-29DC55FB766F}"/>
              </a:ext>
            </a:extLst>
          </p:cNvPr>
          <p:cNvPicPr>
            <a:picLocks noChangeAspect="1"/>
          </p:cNvPicPr>
          <p:nvPr/>
        </p:nvPicPr>
        <p:blipFill>
          <a:blip r:embed="rId5"/>
          <a:stretch>
            <a:fillRect/>
          </a:stretch>
        </p:blipFill>
        <p:spPr>
          <a:xfrm>
            <a:off x="248478" y="3891064"/>
            <a:ext cx="5202630" cy="2817081"/>
          </a:xfrm>
          <a:prstGeom prst="rect">
            <a:avLst/>
          </a:prstGeom>
          <a:ln>
            <a:solidFill>
              <a:schemeClr val="accent1"/>
            </a:solidFill>
          </a:ln>
        </p:spPr>
      </p:pic>
      <p:pic>
        <p:nvPicPr>
          <p:cNvPr id="11" name="Bilde 10">
            <a:extLst>
              <a:ext uri="{FF2B5EF4-FFF2-40B4-BE49-F238E27FC236}">
                <a16:creationId xmlns:a16="http://schemas.microsoft.com/office/drawing/2014/main" id="{7C164CFF-086F-2228-2A44-9DC9AB76DE22}"/>
              </a:ext>
            </a:extLst>
          </p:cNvPr>
          <p:cNvPicPr>
            <a:picLocks noChangeAspect="1"/>
          </p:cNvPicPr>
          <p:nvPr/>
        </p:nvPicPr>
        <p:blipFill>
          <a:blip r:embed="rId6"/>
          <a:srcRect l="23672" t="18410" r="4297" b="4736"/>
          <a:stretch>
            <a:fillRect/>
          </a:stretch>
        </p:blipFill>
        <p:spPr>
          <a:xfrm>
            <a:off x="5172075" y="3653304"/>
            <a:ext cx="6955330" cy="3109624"/>
          </a:xfrm>
          <a:prstGeom prst="rect">
            <a:avLst/>
          </a:prstGeom>
          <a:ln>
            <a:solidFill>
              <a:schemeClr val="accent1"/>
            </a:solidFill>
          </a:ln>
        </p:spPr>
      </p:pic>
      <p:sp>
        <p:nvSpPr>
          <p:cNvPr id="13" name="Tittel 1">
            <a:extLst>
              <a:ext uri="{FF2B5EF4-FFF2-40B4-BE49-F238E27FC236}">
                <a16:creationId xmlns:a16="http://schemas.microsoft.com/office/drawing/2014/main" id="{1ABB0169-2BF5-7C69-A65F-DBC27385BB30}"/>
              </a:ext>
            </a:extLst>
          </p:cNvPr>
          <p:cNvSpPr txBox="1">
            <a:spLocks/>
          </p:cNvSpPr>
          <p:nvPr/>
        </p:nvSpPr>
        <p:spPr bwMode="auto">
          <a:xfrm>
            <a:off x="7089913" y="481386"/>
            <a:ext cx="2620618" cy="40453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4000" b="1" cap="all">
                <a:solidFill>
                  <a:srgbClr val="0082A3"/>
                </a:solidFill>
                <a:latin typeface="+mj-lt"/>
                <a:ea typeface="+mj-ea"/>
                <a:cs typeface="+mj-cs"/>
              </a:defRPr>
            </a:lvl1pPr>
            <a:lvl2pPr algn="l" rtl="0" eaLnBrk="1" fontAlgn="base" hangingPunct="1">
              <a:spcBef>
                <a:spcPct val="0"/>
              </a:spcBef>
              <a:spcAft>
                <a:spcPct val="0"/>
              </a:spcAft>
              <a:defRPr sz="2800">
                <a:solidFill>
                  <a:srgbClr val="0082A3"/>
                </a:solidFill>
                <a:latin typeface="Arial" charset="0"/>
                <a:cs typeface="Times New Roman" charset="0"/>
              </a:defRPr>
            </a:lvl2pPr>
            <a:lvl3pPr algn="l" rtl="0" eaLnBrk="1" fontAlgn="base" hangingPunct="1">
              <a:spcBef>
                <a:spcPct val="0"/>
              </a:spcBef>
              <a:spcAft>
                <a:spcPct val="0"/>
              </a:spcAft>
              <a:defRPr sz="2800">
                <a:solidFill>
                  <a:srgbClr val="0082A3"/>
                </a:solidFill>
                <a:latin typeface="Arial" charset="0"/>
                <a:cs typeface="Times New Roman" charset="0"/>
              </a:defRPr>
            </a:lvl3pPr>
            <a:lvl4pPr algn="l" rtl="0" eaLnBrk="1" fontAlgn="base" hangingPunct="1">
              <a:spcBef>
                <a:spcPct val="0"/>
              </a:spcBef>
              <a:spcAft>
                <a:spcPct val="0"/>
              </a:spcAft>
              <a:defRPr sz="2800">
                <a:solidFill>
                  <a:srgbClr val="0082A3"/>
                </a:solidFill>
                <a:latin typeface="Arial" charset="0"/>
                <a:cs typeface="Times New Roman" charset="0"/>
              </a:defRPr>
            </a:lvl4pPr>
            <a:lvl5pPr algn="l" rtl="0" eaLnBrk="1" fontAlgn="base" hangingPunct="1">
              <a:spcBef>
                <a:spcPct val="0"/>
              </a:spcBef>
              <a:spcAft>
                <a:spcPct val="0"/>
              </a:spcAft>
              <a:defRPr sz="2800">
                <a:solidFill>
                  <a:srgbClr val="0082A3"/>
                </a:solidFill>
                <a:latin typeface="Arial" charset="0"/>
                <a:cs typeface="Times New Roman" charset="0"/>
              </a:defRPr>
            </a:lvl5pPr>
            <a:lvl6pPr marL="457200" algn="l" rtl="0" eaLnBrk="1" fontAlgn="base" hangingPunct="1">
              <a:spcBef>
                <a:spcPct val="0"/>
              </a:spcBef>
              <a:spcAft>
                <a:spcPct val="0"/>
              </a:spcAft>
              <a:defRPr sz="2800">
                <a:solidFill>
                  <a:srgbClr val="0082A3"/>
                </a:solidFill>
                <a:latin typeface="Arial" charset="0"/>
                <a:cs typeface="Times New Roman" charset="0"/>
              </a:defRPr>
            </a:lvl6pPr>
            <a:lvl7pPr marL="914400" algn="l" rtl="0" eaLnBrk="1" fontAlgn="base" hangingPunct="1">
              <a:spcBef>
                <a:spcPct val="0"/>
              </a:spcBef>
              <a:spcAft>
                <a:spcPct val="0"/>
              </a:spcAft>
              <a:defRPr sz="2800">
                <a:solidFill>
                  <a:srgbClr val="0082A3"/>
                </a:solidFill>
                <a:latin typeface="Arial" charset="0"/>
                <a:cs typeface="Times New Roman" charset="0"/>
              </a:defRPr>
            </a:lvl7pPr>
            <a:lvl8pPr marL="1371600" algn="l" rtl="0" eaLnBrk="1" fontAlgn="base" hangingPunct="1">
              <a:spcBef>
                <a:spcPct val="0"/>
              </a:spcBef>
              <a:spcAft>
                <a:spcPct val="0"/>
              </a:spcAft>
              <a:defRPr sz="2800">
                <a:solidFill>
                  <a:srgbClr val="0082A3"/>
                </a:solidFill>
                <a:latin typeface="Arial" charset="0"/>
                <a:cs typeface="Times New Roman" charset="0"/>
              </a:defRPr>
            </a:lvl8pPr>
            <a:lvl9pPr marL="1828800" algn="l" rtl="0" eaLnBrk="1" fontAlgn="base" hangingPunct="1">
              <a:spcBef>
                <a:spcPct val="0"/>
              </a:spcBef>
              <a:spcAft>
                <a:spcPct val="0"/>
              </a:spcAft>
              <a:defRPr sz="2800">
                <a:solidFill>
                  <a:srgbClr val="0082A3"/>
                </a:solidFill>
                <a:latin typeface="Arial" charset="0"/>
                <a:cs typeface="Times New Roman" charset="0"/>
              </a:defRPr>
            </a:lvl9pPr>
          </a:lstStyle>
          <a:p>
            <a:r>
              <a:rPr lang="nb-NO" sz="1600" kern="0" dirty="0"/>
              <a:t>Slg3103 salgsfaget</a:t>
            </a:r>
          </a:p>
        </p:txBody>
      </p:sp>
      <p:sp>
        <p:nvSpPr>
          <p:cNvPr id="14" name="Rektangel: avrundede hjørner 13">
            <a:extLst>
              <a:ext uri="{FF2B5EF4-FFF2-40B4-BE49-F238E27FC236}">
                <a16:creationId xmlns:a16="http://schemas.microsoft.com/office/drawing/2014/main" id="{E35A1B9B-A0C2-68D4-A0CA-2CCAA89AD476}"/>
              </a:ext>
            </a:extLst>
          </p:cNvPr>
          <p:cNvSpPr/>
          <p:nvPr/>
        </p:nvSpPr>
        <p:spPr>
          <a:xfrm>
            <a:off x="6096000" y="2830289"/>
            <a:ext cx="1679713" cy="40453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Rektangel 14">
            <a:extLst>
              <a:ext uri="{FF2B5EF4-FFF2-40B4-BE49-F238E27FC236}">
                <a16:creationId xmlns:a16="http://schemas.microsoft.com/office/drawing/2014/main" id="{F51C38C5-BBD9-0BEC-0C10-A48F4E37159F}"/>
              </a:ext>
            </a:extLst>
          </p:cNvPr>
          <p:cNvSpPr/>
          <p:nvPr/>
        </p:nvSpPr>
        <p:spPr>
          <a:xfrm>
            <a:off x="472109" y="5993296"/>
            <a:ext cx="1918252" cy="198784"/>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200" b="1" dirty="0">
                <a:solidFill>
                  <a:schemeClr val="tx1"/>
                </a:solidFill>
              </a:rPr>
              <a:t>Eksamen</a:t>
            </a:r>
          </a:p>
        </p:txBody>
      </p:sp>
      <p:sp>
        <p:nvSpPr>
          <p:cNvPr id="16" name="Rektangel: avrundede hjørner 15">
            <a:extLst>
              <a:ext uri="{FF2B5EF4-FFF2-40B4-BE49-F238E27FC236}">
                <a16:creationId xmlns:a16="http://schemas.microsoft.com/office/drawing/2014/main" id="{5E52813D-716D-172E-8DDF-978AEFD265CD}"/>
              </a:ext>
            </a:extLst>
          </p:cNvPr>
          <p:cNvSpPr/>
          <p:nvPr/>
        </p:nvSpPr>
        <p:spPr>
          <a:xfrm>
            <a:off x="437322" y="2633870"/>
            <a:ext cx="3906078" cy="695739"/>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TekstSylinder 18">
            <a:extLst>
              <a:ext uri="{FF2B5EF4-FFF2-40B4-BE49-F238E27FC236}">
                <a16:creationId xmlns:a16="http://schemas.microsoft.com/office/drawing/2014/main" id="{A233AFE7-8B8F-90D2-103C-0B120114216E}"/>
              </a:ext>
            </a:extLst>
          </p:cNvPr>
          <p:cNvSpPr txBox="1"/>
          <p:nvPr/>
        </p:nvSpPr>
        <p:spPr>
          <a:xfrm>
            <a:off x="248478" y="120806"/>
            <a:ext cx="4760844" cy="584775"/>
          </a:xfrm>
          <a:prstGeom prst="rect">
            <a:avLst/>
          </a:prstGeom>
          <a:solidFill>
            <a:schemeClr val="bg1"/>
          </a:solidFill>
          <a:ln>
            <a:solidFill>
              <a:schemeClr val="accent1"/>
            </a:solidFill>
          </a:ln>
        </p:spPr>
        <p:txBody>
          <a:bodyPr wrap="square">
            <a:spAutoFit/>
          </a:bodyPr>
          <a:lstStyle/>
          <a:p>
            <a:r>
              <a:rPr lang="nb-NO" sz="1600" b="1" dirty="0">
                <a:latin typeface="+mj-lt"/>
              </a:rPr>
              <a:t>Sikker nettleser – Safe </a:t>
            </a:r>
            <a:r>
              <a:rPr lang="nb-NO" sz="1600" b="1" dirty="0" err="1">
                <a:latin typeface="+mj-lt"/>
              </a:rPr>
              <a:t>Exam</a:t>
            </a:r>
            <a:r>
              <a:rPr lang="nb-NO" sz="1600" b="1" dirty="0">
                <a:latin typeface="+mj-lt"/>
              </a:rPr>
              <a:t> </a:t>
            </a:r>
            <a:r>
              <a:rPr lang="nb-NO" sz="1600" b="1" dirty="0" err="1">
                <a:latin typeface="+mj-lt"/>
              </a:rPr>
              <a:t>Browser</a:t>
            </a:r>
            <a:r>
              <a:rPr lang="nb-NO" sz="1600" b="1" dirty="0">
                <a:latin typeface="+mj-lt"/>
              </a:rPr>
              <a:t> (SEB)</a:t>
            </a:r>
          </a:p>
          <a:p>
            <a:r>
              <a:rPr lang="nb-NO" sz="1600" b="1" dirty="0">
                <a:latin typeface="+mj-lt"/>
              </a:rPr>
              <a:t>kandidat.udir.no</a:t>
            </a:r>
            <a:endParaRPr lang="nb-NO" b="1" dirty="0">
              <a:latin typeface="+mj-lt"/>
            </a:endParaRPr>
          </a:p>
        </p:txBody>
      </p:sp>
    </p:spTree>
    <p:extLst>
      <p:ext uri="{BB962C8B-B14F-4D97-AF65-F5344CB8AC3E}">
        <p14:creationId xmlns:p14="http://schemas.microsoft.com/office/powerpoint/2010/main" val="750882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31C1E4-5EF1-5EF0-0F33-B2BC37662D15}"/>
              </a:ext>
            </a:extLst>
          </p:cNvPr>
          <p:cNvSpPr>
            <a:spLocks noGrp="1"/>
          </p:cNvSpPr>
          <p:nvPr>
            <p:ph type="title"/>
          </p:nvPr>
        </p:nvSpPr>
        <p:spPr/>
        <p:txBody>
          <a:bodyPr/>
          <a:lstStyle/>
          <a:p>
            <a:r>
              <a:rPr lang="nb-NO" dirty="0"/>
              <a:t>Følgende fag/eksamener er nå med sikker nettleser </a:t>
            </a:r>
            <a:br>
              <a:rPr lang="nb-NO" dirty="0"/>
            </a:br>
            <a:r>
              <a:rPr lang="nb-NO" dirty="0"/>
              <a:t>– Safe </a:t>
            </a:r>
            <a:r>
              <a:rPr lang="nb-NO" dirty="0" err="1"/>
              <a:t>Exame</a:t>
            </a:r>
            <a:r>
              <a:rPr lang="nb-NO" dirty="0"/>
              <a:t> </a:t>
            </a:r>
            <a:r>
              <a:rPr lang="nb-NO" dirty="0" err="1"/>
              <a:t>Browser</a:t>
            </a:r>
            <a:r>
              <a:rPr lang="nb-NO" dirty="0"/>
              <a:t> (SEB)</a:t>
            </a:r>
          </a:p>
        </p:txBody>
      </p:sp>
      <p:sp>
        <p:nvSpPr>
          <p:cNvPr id="10" name="TekstSylinder 9">
            <a:extLst>
              <a:ext uri="{FF2B5EF4-FFF2-40B4-BE49-F238E27FC236}">
                <a16:creationId xmlns:a16="http://schemas.microsoft.com/office/drawing/2014/main" id="{CCFA7D33-4675-3CB6-3294-75BB246E5204}"/>
              </a:ext>
            </a:extLst>
          </p:cNvPr>
          <p:cNvSpPr txBox="1"/>
          <p:nvPr/>
        </p:nvSpPr>
        <p:spPr>
          <a:xfrm>
            <a:off x="914401" y="1762402"/>
            <a:ext cx="6470374" cy="3785652"/>
          </a:xfrm>
          <a:prstGeom prst="rect">
            <a:avLst/>
          </a:prstGeom>
          <a:noFill/>
        </p:spPr>
        <p:txBody>
          <a:bodyPr wrap="square">
            <a:spAutoFit/>
          </a:bodyPr>
          <a:lstStyle/>
          <a:p>
            <a:r>
              <a:rPr lang="nb-NO" b="1" dirty="0">
                <a:latin typeface="+mj-lt"/>
              </a:rPr>
              <a:t>Nordland gjelder dette:</a:t>
            </a:r>
          </a:p>
          <a:p>
            <a:endParaRPr lang="nb-NO" dirty="0"/>
          </a:p>
          <a:p>
            <a:r>
              <a:rPr lang="nb-NO" sz="1600" dirty="0">
                <a:latin typeface="+mn-lt"/>
              </a:rPr>
              <a:t>RLV3103 Reiselivsfaget</a:t>
            </a:r>
          </a:p>
          <a:p>
            <a:endParaRPr lang="nb-NO" sz="1600" dirty="0">
              <a:latin typeface="+mn-lt"/>
            </a:endParaRPr>
          </a:p>
          <a:p>
            <a:r>
              <a:rPr lang="nb-NO" sz="1600" dirty="0">
                <a:latin typeface="+mn-lt"/>
              </a:rPr>
              <a:t>SIK3103 Sikkerhetsfaget                            </a:t>
            </a:r>
          </a:p>
          <a:p>
            <a:endParaRPr lang="nb-NO" sz="1600" dirty="0">
              <a:latin typeface="+mn-lt"/>
            </a:endParaRPr>
          </a:p>
          <a:p>
            <a:r>
              <a:rPr lang="nb-NO" sz="1600" dirty="0">
                <a:latin typeface="+mn-lt"/>
              </a:rPr>
              <a:t>SLG3103 Salgsfaget</a:t>
            </a:r>
          </a:p>
          <a:p>
            <a:endParaRPr lang="nb-NO" sz="1600" dirty="0">
              <a:latin typeface="+mn-lt"/>
            </a:endParaRPr>
          </a:p>
          <a:p>
            <a:r>
              <a:rPr lang="nb-NO" sz="1600" dirty="0">
                <a:latin typeface="+mn-lt"/>
              </a:rPr>
              <a:t>SOA3103 Service- og administrasjonsfaget</a:t>
            </a:r>
          </a:p>
          <a:p>
            <a:endParaRPr lang="nb-NO" sz="1600" dirty="0">
              <a:latin typeface="+mn-lt"/>
            </a:endParaRPr>
          </a:p>
          <a:p>
            <a:r>
              <a:rPr lang="nb-NO" sz="1600" dirty="0">
                <a:latin typeface="+mn-lt"/>
              </a:rPr>
              <a:t>BUN3103 Bunadstilvirkerfaget</a:t>
            </a:r>
          </a:p>
          <a:p>
            <a:endParaRPr lang="nb-NO" sz="1600" dirty="0">
              <a:latin typeface="+mn-lt"/>
            </a:endParaRPr>
          </a:p>
          <a:p>
            <a:r>
              <a:rPr lang="nb-NO" sz="1600" dirty="0">
                <a:latin typeface="+mn-lt"/>
              </a:rPr>
              <a:t>MPM3103 </a:t>
            </a:r>
            <a:r>
              <a:rPr lang="nb-NO" sz="1600" dirty="0" err="1">
                <a:latin typeface="+mn-lt"/>
              </a:rPr>
              <a:t>Maskør</a:t>
            </a:r>
            <a:r>
              <a:rPr lang="nb-NO" sz="1600" dirty="0">
                <a:latin typeface="+mn-lt"/>
              </a:rPr>
              <a:t>- og parykkmakerfaget</a:t>
            </a:r>
          </a:p>
          <a:p>
            <a:endParaRPr lang="nb-NO" sz="1600" dirty="0">
              <a:latin typeface="+mn-lt"/>
            </a:endParaRPr>
          </a:p>
        </p:txBody>
      </p:sp>
      <p:pic>
        <p:nvPicPr>
          <p:cNvPr id="12" name="Bilde 11">
            <a:extLst>
              <a:ext uri="{FF2B5EF4-FFF2-40B4-BE49-F238E27FC236}">
                <a16:creationId xmlns:a16="http://schemas.microsoft.com/office/drawing/2014/main" id="{65CD3B3F-B10C-A40A-75CB-6473A8D272A6}"/>
              </a:ext>
            </a:extLst>
          </p:cNvPr>
          <p:cNvPicPr>
            <a:picLocks noChangeAspect="1"/>
          </p:cNvPicPr>
          <p:nvPr/>
        </p:nvPicPr>
        <p:blipFill>
          <a:blip r:embed="rId3"/>
          <a:stretch>
            <a:fillRect/>
          </a:stretch>
        </p:blipFill>
        <p:spPr>
          <a:xfrm>
            <a:off x="5209247" y="1864897"/>
            <a:ext cx="5435562" cy="3580661"/>
          </a:xfrm>
          <a:prstGeom prst="rect">
            <a:avLst/>
          </a:prstGeom>
        </p:spPr>
      </p:pic>
    </p:spTree>
    <p:extLst>
      <p:ext uri="{BB962C8B-B14F-4D97-AF65-F5344CB8AC3E}">
        <p14:creationId xmlns:p14="http://schemas.microsoft.com/office/powerpoint/2010/main" val="628869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4D42876-CD47-64CA-2BF3-5095048421DE}"/>
              </a:ext>
            </a:extLst>
          </p:cNvPr>
          <p:cNvPicPr>
            <a:picLocks noChangeAspect="1"/>
          </p:cNvPicPr>
          <p:nvPr/>
        </p:nvPicPr>
        <p:blipFill>
          <a:blip r:embed="rId3"/>
          <a:stretch>
            <a:fillRect/>
          </a:stretch>
        </p:blipFill>
        <p:spPr>
          <a:xfrm>
            <a:off x="1577010" y="1164258"/>
            <a:ext cx="7954616" cy="5303079"/>
          </a:xfrm>
          <a:prstGeom prst="rect">
            <a:avLst/>
          </a:prstGeom>
        </p:spPr>
      </p:pic>
      <p:sp>
        <p:nvSpPr>
          <p:cNvPr id="4" name="Rektangel: avrundede hjørner 3">
            <a:extLst>
              <a:ext uri="{FF2B5EF4-FFF2-40B4-BE49-F238E27FC236}">
                <a16:creationId xmlns:a16="http://schemas.microsoft.com/office/drawing/2014/main" id="{C0B5BB50-ABF8-3584-C3A5-C36951A02EDD}"/>
              </a:ext>
            </a:extLst>
          </p:cNvPr>
          <p:cNvSpPr/>
          <p:nvPr/>
        </p:nvSpPr>
        <p:spPr>
          <a:xfrm>
            <a:off x="1265583" y="311150"/>
            <a:ext cx="8577470" cy="64604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tx1"/>
                </a:solidFill>
              </a:rPr>
              <a:t>All nødvendig informasjon om </a:t>
            </a:r>
            <a:r>
              <a:rPr lang="nb-NO" b="1" dirty="0">
                <a:solidFill>
                  <a:schemeClr val="tx1"/>
                </a:solidFill>
              </a:rPr>
              <a:t>din </a:t>
            </a:r>
            <a:r>
              <a:rPr lang="nb-NO" dirty="0">
                <a:solidFill>
                  <a:schemeClr val="tx1"/>
                </a:solidFill>
              </a:rPr>
              <a:t>eksamen finner du her!</a:t>
            </a:r>
          </a:p>
        </p:txBody>
      </p:sp>
      <p:pic>
        <p:nvPicPr>
          <p:cNvPr id="6" name="Bilde 5" descr="Tommelen opp smilefjes | Public domain vectors">
            <a:extLst>
              <a:ext uri="{FF2B5EF4-FFF2-40B4-BE49-F238E27FC236}">
                <a16:creationId xmlns:a16="http://schemas.microsoft.com/office/drawing/2014/main" id="{0BE143B5-6A56-905A-F654-9CFACC3FF2DC}"/>
              </a:ext>
            </a:extLst>
          </p:cNvPr>
          <p:cNvPicPr>
            <a:picLocks noChangeAspect="1"/>
          </p:cNvPicPr>
          <p:nvPr/>
        </p:nvPicPr>
        <p:blipFill>
          <a:blip r:embed="rId4"/>
          <a:stretch>
            <a:fillRect/>
          </a:stretch>
        </p:blipFill>
        <p:spPr>
          <a:xfrm>
            <a:off x="10175350" y="365947"/>
            <a:ext cx="670560" cy="536448"/>
          </a:xfrm>
          <a:prstGeom prst="rect">
            <a:avLst/>
          </a:prstGeom>
        </p:spPr>
      </p:pic>
    </p:spTree>
    <p:extLst>
      <p:ext uri="{BB962C8B-B14F-4D97-AF65-F5344CB8AC3E}">
        <p14:creationId xmlns:p14="http://schemas.microsoft.com/office/powerpoint/2010/main" val="4173548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BD32A482-7F2E-61B2-581D-723803B577C1}"/>
              </a:ext>
            </a:extLst>
          </p:cNvPr>
          <p:cNvPicPr>
            <a:picLocks noChangeAspect="1"/>
          </p:cNvPicPr>
          <p:nvPr/>
        </p:nvPicPr>
        <p:blipFill>
          <a:blip r:embed="rId3"/>
          <a:stretch>
            <a:fillRect/>
          </a:stretch>
        </p:blipFill>
        <p:spPr>
          <a:xfrm>
            <a:off x="2661201" y="232896"/>
            <a:ext cx="9335329" cy="6392207"/>
          </a:xfrm>
          <a:prstGeom prst="rect">
            <a:avLst/>
          </a:prstGeom>
          <a:ln>
            <a:solidFill>
              <a:schemeClr val="accent1">
                <a:lumMod val="50000"/>
              </a:schemeClr>
            </a:solidFill>
          </a:ln>
        </p:spPr>
      </p:pic>
      <p:pic>
        <p:nvPicPr>
          <p:cNvPr id="16" name="Bilde 15">
            <a:extLst>
              <a:ext uri="{FF2B5EF4-FFF2-40B4-BE49-F238E27FC236}">
                <a16:creationId xmlns:a16="http://schemas.microsoft.com/office/drawing/2014/main" id="{06746727-B1A8-B092-FF2A-3626C6FAD2AA}"/>
              </a:ext>
            </a:extLst>
          </p:cNvPr>
          <p:cNvPicPr>
            <a:picLocks noChangeAspect="1"/>
          </p:cNvPicPr>
          <p:nvPr/>
        </p:nvPicPr>
        <p:blipFill>
          <a:blip r:embed="rId4"/>
          <a:stretch>
            <a:fillRect/>
          </a:stretch>
        </p:blipFill>
        <p:spPr>
          <a:xfrm>
            <a:off x="165652" y="1573420"/>
            <a:ext cx="2495549" cy="1663700"/>
          </a:xfrm>
          <a:prstGeom prst="rect">
            <a:avLst/>
          </a:prstGeom>
        </p:spPr>
      </p:pic>
      <p:sp>
        <p:nvSpPr>
          <p:cNvPr id="17" name="Rektangel: avrundede hjørner 16">
            <a:extLst>
              <a:ext uri="{FF2B5EF4-FFF2-40B4-BE49-F238E27FC236}">
                <a16:creationId xmlns:a16="http://schemas.microsoft.com/office/drawing/2014/main" id="{5CB29446-8CA0-6043-6017-68FCDEB0B50B}"/>
              </a:ext>
            </a:extLst>
          </p:cNvPr>
          <p:cNvSpPr/>
          <p:nvPr/>
        </p:nvSpPr>
        <p:spPr>
          <a:xfrm>
            <a:off x="8418443" y="5406887"/>
            <a:ext cx="407505" cy="79513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1" name="Bilde 20">
            <a:extLst>
              <a:ext uri="{FF2B5EF4-FFF2-40B4-BE49-F238E27FC236}">
                <a16:creationId xmlns:a16="http://schemas.microsoft.com/office/drawing/2014/main" id="{FE45E119-149C-8FD6-EA6A-11A8EF98F5B6}"/>
              </a:ext>
            </a:extLst>
          </p:cNvPr>
          <p:cNvPicPr>
            <a:picLocks noChangeAspect="1"/>
          </p:cNvPicPr>
          <p:nvPr/>
        </p:nvPicPr>
        <p:blipFill>
          <a:blip r:embed="rId5"/>
          <a:stretch>
            <a:fillRect/>
          </a:stretch>
        </p:blipFill>
        <p:spPr>
          <a:xfrm>
            <a:off x="7129741" y="418012"/>
            <a:ext cx="4802116" cy="3010987"/>
          </a:xfrm>
          <a:prstGeom prst="rect">
            <a:avLst/>
          </a:prstGeom>
          <a:ln>
            <a:solidFill>
              <a:schemeClr val="accent1"/>
            </a:solidFill>
          </a:ln>
        </p:spPr>
      </p:pic>
      <p:sp>
        <p:nvSpPr>
          <p:cNvPr id="22" name="Pil: høyre 21">
            <a:extLst>
              <a:ext uri="{FF2B5EF4-FFF2-40B4-BE49-F238E27FC236}">
                <a16:creationId xmlns:a16="http://schemas.microsoft.com/office/drawing/2014/main" id="{338F745F-D468-295F-2C61-04543FDB5DB0}"/>
              </a:ext>
            </a:extLst>
          </p:cNvPr>
          <p:cNvSpPr/>
          <p:nvPr/>
        </p:nvSpPr>
        <p:spPr>
          <a:xfrm>
            <a:off x="6835293" y="2176670"/>
            <a:ext cx="437322"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Pil: høyre 23">
            <a:extLst>
              <a:ext uri="{FF2B5EF4-FFF2-40B4-BE49-F238E27FC236}">
                <a16:creationId xmlns:a16="http://schemas.microsoft.com/office/drawing/2014/main" id="{5CC1A13A-366C-19E0-F1F7-156D8F028CFB}"/>
              </a:ext>
            </a:extLst>
          </p:cNvPr>
          <p:cNvSpPr/>
          <p:nvPr/>
        </p:nvSpPr>
        <p:spPr>
          <a:xfrm>
            <a:off x="2511805" y="2226366"/>
            <a:ext cx="437322"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514604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45D1E232-D9FF-B383-751F-801A5F23C678}"/>
              </a:ext>
            </a:extLst>
          </p:cNvPr>
          <p:cNvPicPr>
            <a:picLocks noChangeAspect="1"/>
          </p:cNvPicPr>
          <p:nvPr/>
        </p:nvPicPr>
        <p:blipFill>
          <a:blip r:embed="rId3"/>
          <a:stretch>
            <a:fillRect/>
          </a:stretch>
        </p:blipFill>
        <p:spPr>
          <a:xfrm>
            <a:off x="8053" y="0"/>
            <a:ext cx="5319321" cy="3024067"/>
          </a:xfrm>
          <a:prstGeom prst="rect">
            <a:avLst/>
          </a:prstGeom>
        </p:spPr>
      </p:pic>
      <p:pic>
        <p:nvPicPr>
          <p:cNvPr id="9" name="Bilde 8">
            <a:extLst>
              <a:ext uri="{FF2B5EF4-FFF2-40B4-BE49-F238E27FC236}">
                <a16:creationId xmlns:a16="http://schemas.microsoft.com/office/drawing/2014/main" id="{DE340F6C-FF1E-AA38-C110-F3982CDAF671}"/>
              </a:ext>
            </a:extLst>
          </p:cNvPr>
          <p:cNvPicPr>
            <a:picLocks noChangeAspect="1"/>
          </p:cNvPicPr>
          <p:nvPr/>
        </p:nvPicPr>
        <p:blipFill>
          <a:blip r:embed="rId4"/>
          <a:stretch>
            <a:fillRect/>
          </a:stretch>
        </p:blipFill>
        <p:spPr>
          <a:xfrm>
            <a:off x="91081" y="3024067"/>
            <a:ext cx="2592484" cy="1989128"/>
          </a:xfrm>
          <a:prstGeom prst="rect">
            <a:avLst/>
          </a:prstGeom>
        </p:spPr>
      </p:pic>
      <p:pic>
        <p:nvPicPr>
          <p:cNvPr id="11" name="Bilde 10">
            <a:extLst>
              <a:ext uri="{FF2B5EF4-FFF2-40B4-BE49-F238E27FC236}">
                <a16:creationId xmlns:a16="http://schemas.microsoft.com/office/drawing/2014/main" id="{F3AA31D3-620A-2C1A-8C58-6EC7C5C0AD63}"/>
              </a:ext>
            </a:extLst>
          </p:cNvPr>
          <p:cNvPicPr>
            <a:picLocks noChangeAspect="1"/>
          </p:cNvPicPr>
          <p:nvPr/>
        </p:nvPicPr>
        <p:blipFill>
          <a:blip r:embed="rId5"/>
          <a:stretch>
            <a:fillRect/>
          </a:stretch>
        </p:blipFill>
        <p:spPr>
          <a:xfrm>
            <a:off x="2612318" y="3024067"/>
            <a:ext cx="2592484" cy="2177687"/>
          </a:xfrm>
          <a:prstGeom prst="rect">
            <a:avLst/>
          </a:prstGeom>
        </p:spPr>
      </p:pic>
      <p:pic>
        <p:nvPicPr>
          <p:cNvPr id="13" name="Bilde 12">
            <a:extLst>
              <a:ext uri="{FF2B5EF4-FFF2-40B4-BE49-F238E27FC236}">
                <a16:creationId xmlns:a16="http://schemas.microsoft.com/office/drawing/2014/main" id="{5AA05BB2-6CD3-6B90-AC55-D6342845EA06}"/>
              </a:ext>
            </a:extLst>
          </p:cNvPr>
          <p:cNvPicPr>
            <a:picLocks noChangeAspect="1"/>
          </p:cNvPicPr>
          <p:nvPr/>
        </p:nvPicPr>
        <p:blipFill>
          <a:blip r:embed="rId6"/>
          <a:stretch>
            <a:fillRect/>
          </a:stretch>
        </p:blipFill>
        <p:spPr>
          <a:xfrm>
            <a:off x="171410" y="5006845"/>
            <a:ext cx="2360579" cy="965827"/>
          </a:xfrm>
          <a:prstGeom prst="rect">
            <a:avLst/>
          </a:prstGeom>
        </p:spPr>
      </p:pic>
      <p:cxnSp>
        <p:nvCxnSpPr>
          <p:cNvPr id="15" name="Rett linje 14">
            <a:extLst>
              <a:ext uri="{FF2B5EF4-FFF2-40B4-BE49-F238E27FC236}">
                <a16:creationId xmlns:a16="http://schemas.microsoft.com/office/drawing/2014/main" id="{EACC2938-BDDC-C046-CC06-E3609BB14122}"/>
              </a:ext>
            </a:extLst>
          </p:cNvPr>
          <p:cNvCxnSpPr>
            <a:cxnSpLocks/>
          </p:cNvCxnSpPr>
          <p:nvPr/>
        </p:nvCxnSpPr>
        <p:spPr>
          <a:xfrm>
            <a:off x="5426765" y="0"/>
            <a:ext cx="0" cy="6858000"/>
          </a:xfrm>
          <a:prstGeom prst="line">
            <a:avLst/>
          </a:prstGeom>
        </p:spPr>
        <p:style>
          <a:lnRef idx="2">
            <a:schemeClr val="accent1"/>
          </a:lnRef>
          <a:fillRef idx="0">
            <a:schemeClr val="accent1"/>
          </a:fillRef>
          <a:effectRef idx="1">
            <a:schemeClr val="accent1"/>
          </a:effectRef>
          <a:fontRef idx="minor">
            <a:schemeClr val="tx1"/>
          </a:fontRef>
        </p:style>
      </p:cxnSp>
      <p:pic>
        <p:nvPicPr>
          <p:cNvPr id="18" name="Bilde 17">
            <a:extLst>
              <a:ext uri="{FF2B5EF4-FFF2-40B4-BE49-F238E27FC236}">
                <a16:creationId xmlns:a16="http://schemas.microsoft.com/office/drawing/2014/main" id="{DEA0843E-1BB8-4AB5-CCE5-7D687C35CDF1}"/>
              </a:ext>
            </a:extLst>
          </p:cNvPr>
          <p:cNvPicPr>
            <a:picLocks noChangeAspect="1"/>
          </p:cNvPicPr>
          <p:nvPr/>
        </p:nvPicPr>
        <p:blipFill>
          <a:blip r:embed="rId7"/>
          <a:stretch>
            <a:fillRect/>
          </a:stretch>
        </p:blipFill>
        <p:spPr>
          <a:xfrm>
            <a:off x="5549337" y="0"/>
            <a:ext cx="6006353" cy="3429000"/>
          </a:xfrm>
          <a:prstGeom prst="rect">
            <a:avLst/>
          </a:prstGeom>
        </p:spPr>
      </p:pic>
      <p:pic>
        <p:nvPicPr>
          <p:cNvPr id="20" name="Bilde 19">
            <a:extLst>
              <a:ext uri="{FF2B5EF4-FFF2-40B4-BE49-F238E27FC236}">
                <a16:creationId xmlns:a16="http://schemas.microsoft.com/office/drawing/2014/main" id="{16FF8F38-0377-F649-8873-31DB309B2158}"/>
              </a:ext>
            </a:extLst>
          </p:cNvPr>
          <p:cNvPicPr>
            <a:picLocks noChangeAspect="1"/>
          </p:cNvPicPr>
          <p:nvPr/>
        </p:nvPicPr>
        <p:blipFill>
          <a:blip r:embed="rId8"/>
          <a:stretch>
            <a:fillRect/>
          </a:stretch>
        </p:blipFill>
        <p:spPr>
          <a:xfrm>
            <a:off x="5578340" y="3429000"/>
            <a:ext cx="5792019" cy="3474329"/>
          </a:xfrm>
          <a:prstGeom prst="rect">
            <a:avLst/>
          </a:prstGeom>
        </p:spPr>
      </p:pic>
      <p:pic>
        <p:nvPicPr>
          <p:cNvPr id="22" name="Bilde 21">
            <a:extLst>
              <a:ext uri="{FF2B5EF4-FFF2-40B4-BE49-F238E27FC236}">
                <a16:creationId xmlns:a16="http://schemas.microsoft.com/office/drawing/2014/main" id="{ED818299-ADC9-C1B6-4C05-BBFB25091E91}"/>
              </a:ext>
            </a:extLst>
          </p:cNvPr>
          <p:cNvPicPr>
            <a:picLocks noChangeAspect="1"/>
          </p:cNvPicPr>
          <p:nvPr/>
        </p:nvPicPr>
        <p:blipFill>
          <a:blip r:embed="rId9"/>
          <a:stretch>
            <a:fillRect/>
          </a:stretch>
        </p:blipFill>
        <p:spPr>
          <a:xfrm>
            <a:off x="3935080" y="5025141"/>
            <a:ext cx="2842591" cy="1895061"/>
          </a:xfrm>
          <a:prstGeom prst="rect">
            <a:avLst/>
          </a:prstGeom>
        </p:spPr>
      </p:pic>
    </p:spTree>
    <p:extLst>
      <p:ext uri="{BB962C8B-B14F-4D97-AF65-F5344CB8AC3E}">
        <p14:creationId xmlns:p14="http://schemas.microsoft.com/office/powerpoint/2010/main" val="1026219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91" name="Picture 8" descr="Bahco 8075 455mm stor skiftenøkkel | Prohandel AS">
            <a:extLst>
              <a:ext uri="{FF2B5EF4-FFF2-40B4-BE49-F238E27FC236}">
                <a16:creationId xmlns:a16="http://schemas.microsoft.com/office/drawing/2014/main" id="{BE5411D2-059D-43AC-9B70-6818DF50657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887097">
            <a:off x="7549351" y="2396572"/>
            <a:ext cx="1111418" cy="1111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6" name="Tittel 1">
            <a:extLst>
              <a:ext uri="{FF2B5EF4-FFF2-40B4-BE49-F238E27FC236}">
                <a16:creationId xmlns:a16="http://schemas.microsoft.com/office/drawing/2014/main" id="{0FF981F7-4812-4B16-BD48-A8AA978A58AF}"/>
              </a:ext>
            </a:extLst>
          </p:cNvPr>
          <p:cNvSpPr>
            <a:spLocks noGrp="1"/>
          </p:cNvSpPr>
          <p:nvPr>
            <p:ph type="title"/>
          </p:nvPr>
        </p:nvSpPr>
        <p:spPr>
          <a:xfrm>
            <a:off x="1098919" y="397408"/>
            <a:ext cx="8140773" cy="1038225"/>
          </a:xfrm>
        </p:spPr>
        <p:txBody>
          <a:bodyPr/>
          <a:lstStyle/>
          <a:p>
            <a:r>
              <a:rPr lang="nb-NO" altLang="nb-NO" sz="3200" b="1" dirty="0">
                <a:latin typeface="Verdana"/>
                <a:ea typeface="Verdana"/>
                <a:cs typeface="Times New Roman"/>
              </a:rPr>
              <a:t>To typer yrkesfaglige eksamener</a:t>
            </a:r>
            <a:endParaRPr lang="nb-NO" altLang="nb-NO" sz="3200" dirty="0"/>
          </a:p>
        </p:txBody>
      </p:sp>
      <p:sp>
        <p:nvSpPr>
          <p:cNvPr id="16387" name="Plassholder for tekst 2">
            <a:extLst>
              <a:ext uri="{FF2B5EF4-FFF2-40B4-BE49-F238E27FC236}">
                <a16:creationId xmlns:a16="http://schemas.microsoft.com/office/drawing/2014/main" id="{F67E493B-A96D-4CAD-A7F6-6876E02BBAC2}"/>
              </a:ext>
            </a:extLst>
          </p:cNvPr>
          <p:cNvSpPr>
            <a:spLocks noGrp="1"/>
          </p:cNvSpPr>
          <p:nvPr>
            <p:ph type="body" idx="1"/>
          </p:nvPr>
        </p:nvSpPr>
        <p:spPr>
          <a:xfrm>
            <a:off x="1098920" y="1592702"/>
            <a:ext cx="3741738" cy="698500"/>
          </a:xfrm>
          <a:ln w="15875">
            <a:solidFill>
              <a:schemeClr val="accent1"/>
            </a:solidFill>
            <a:miter lim="800000"/>
            <a:headEnd/>
            <a:tailEnd/>
          </a:ln>
        </p:spPr>
        <p:txBody>
          <a:bodyPr>
            <a:normAutofit fontScale="92500"/>
          </a:bodyPr>
          <a:lstStyle/>
          <a:p>
            <a:r>
              <a:rPr lang="nb-NO" altLang="nb-NO" sz="2000" dirty="0"/>
              <a:t>1) En mer «akademisk», case-basert og åpen oppgave</a:t>
            </a:r>
          </a:p>
        </p:txBody>
      </p:sp>
      <p:sp>
        <p:nvSpPr>
          <p:cNvPr id="4" name="Plassholder for innhold 3">
            <a:extLst>
              <a:ext uri="{FF2B5EF4-FFF2-40B4-BE49-F238E27FC236}">
                <a16:creationId xmlns:a16="http://schemas.microsoft.com/office/drawing/2014/main" id="{B50465F2-B80E-4955-8727-9910AFA1ADB9}"/>
              </a:ext>
            </a:extLst>
          </p:cNvPr>
          <p:cNvSpPr>
            <a:spLocks noGrp="1"/>
          </p:cNvSpPr>
          <p:nvPr>
            <p:ph sz="half" idx="2"/>
          </p:nvPr>
        </p:nvSpPr>
        <p:spPr>
          <a:xfrm>
            <a:off x="1098920" y="2448271"/>
            <a:ext cx="3741738" cy="3519488"/>
          </a:xfrm>
          <a:ln>
            <a:solidFill>
              <a:schemeClr val="accent1"/>
            </a:solidFill>
          </a:ln>
        </p:spPr>
        <p:txBody>
          <a:bodyPr/>
          <a:lstStyle/>
          <a:p>
            <a:pPr marL="0" indent="0">
              <a:buNone/>
              <a:defRPr/>
            </a:pPr>
            <a:r>
              <a:rPr lang="nb-NO" dirty="0" err="1"/>
              <a:t>F.eks</a:t>
            </a:r>
            <a:r>
              <a:rPr lang="nb-NO" dirty="0"/>
              <a:t>:</a:t>
            </a:r>
          </a:p>
          <a:p>
            <a:pPr>
              <a:defRPr/>
            </a:pPr>
            <a:endParaRPr lang="nb-NO" dirty="0"/>
          </a:p>
          <a:p>
            <a:pPr>
              <a:defRPr/>
            </a:pPr>
            <a:r>
              <a:rPr lang="nb-NO" dirty="0"/>
              <a:t>Helsearbeiderfaget</a:t>
            </a:r>
          </a:p>
          <a:p>
            <a:pPr>
              <a:defRPr/>
            </a:pPr>
            <a:r>
              <a:rPr lang="nb-NO" dirty="0"/>
              <a:t>Barne- og ungdomsarbeid</a:t>
            </a:r>
          </a:p>
          <a:p>
            <a:pPr>
              <a:defRPr/>
            </a:pPr>
            <a:r>
              <a:rPr lang="nb-NO" dirty="0"/>
              <a:t>Salgsfaget</a:t>
            </a:r>
          </a:p>
          <a:p>
            <a:pPr>
              <a:defRPr/>
            </a:pPr>
            <a:r>
              <a:rPr lang="nb-NO" dirty="0"/>
              <a:t>Reiselivsfaget</a:t>
            </a:r>
          </a:p>
        </p:txBody>
      </p:sp>
      <p:sp>
        <p:nvSpPr>
          <p:cNvPr id="16389" name="Plassholder for tekst 4">
            <a:extLst>
              <a:ext uri="{FF2B5EF4-FFF2-40B4-BE49-F238E27FC236}">
                <a16:creationId xmlns:a16="http://schemas.microsoft.com/office/drawing/2014/main" id="{A43C5DB2-773D-4B3C-A4BC-A41CF91C601E}"/>
              </a:ext>
            </a:extLst>
          </p:cNvPr>
          <p:cNvSpPr>
            <a:spLocks noGrp="1"/>
          </p:cNvSpPr>
          <p:nvPr>
            <p:ph type="body" sz="quarter" idx="3"/>
          </p:nvPr>
        </p:nvSpPr>
        <p:spPr>
          <a:xfrm>
            <a:off x="6153944" y="1584764"/>
            <a:ext cx="3751263" cy="706438"/>
          </a:xfrm>
          <a:ln w="15875">
            <a:solidFill>
              <a:schemeClr val="accent1"/>
            </a:solidFill>
            <a:miter lim="800000"/>
            <a:headEnd/>
            <a:tailEnd/>
          </a:ln>
        </p:spPr>
        <p:txBody>
          <a:bodyPr>
            <a:normAutofit fontScale="92500"/>
          </a:bodyPr>
          <a:lstStyle/>
          <a:p>
            <a:r>
              <a:rPr lang="nb-NO" altLang="nb-NO" sz="2000" dirty="0"/>
              <a:t>2) En mer teknisk og konkret oppgave med del-spørsmål </a:t>
            </a:r>
          </a:p>
        </p:txBody>
      </p:sp>
      <p:sp>
        <p:nvSpPr>
          <p:cNvPr id="6" name="Plassholder for innhold 5">
            <a:extLst>
              <a:ext uri="{FF2B5EF4-FFF2-40B4-BE49-F238E27FC236}">
                <a16:creationId xmlns:a16="http://schemas.microsoft.com/office/drawing/2014/main" id="{A462376D-12B5-47DA-AE6A-90E98A9FCA19}"/>
              </a:ext>
            </a:extLst>
          </p:cNvPr>
          <p:cNvSpPr>
            <a:spLocks noGrp="1"/>
          </p:cNvSpPr>
          <p:nvPr>
            <p:ph sz="quarter" idx="4"/>
          </p:nvPr>
        </p:nvSpPr>
        <p:spPr>
          <a:xfrm>
            <a:off x="6153944" y="2416638"/>
            <a:ext cx="3751263" cy="3519488"/>
          </a:xfrm>
          <a:ln>
            <a:solidFill>
              <a:schemeClr val="accent1"/>
            </a:solidFill>
          </a:ln>
        </p:spPr>
        <p:txBody>
          <a:bodyPr/>
          <a:lstStyle/>
          <a:p>
            <a:pPr marL="0" indent="0">
              <a:buNone/>
              <a:defRPr/>
            </a:pPr>
            <a:r>
              <a:rPr lang="nb-NO" dirty="0" err="1"/>
              <a:t>F.eks</a:t>
            </a:r>
            <a:r>
              <a:rPr lang="nb-NO" dirty="0"/>
              <a:t>:</a:t>
            </a:r>
          </a:p>
          <a:p>
            <a:pPr marL="0" indent="0">
              <a:buNone/>
              <a:defRPr/>
            </a:pPr>
            <a:endParaRPr lang="nb-NO" dirty="0"/>
          </a:p>
          <a:p>
            <a:pPr>
              <a:defRPr/>
            </a:pPr>
            <a:r>
              <a:rPr lang="nb-NO" dirty="0"/>
              <a:t>Renholdsoperatør</a:t>
            </a:r>
          </a:p>
          <a:p>
            <a:pPr>
              <a:defRPr/>
            </a:pPr>
            <a:r>
              <a:rPr lang="nb-NO" dirty="0"/>
              <a:t>Tømrer</a:t>
            </a:r>
          </a:p>
          <a:p>
            <a:pPr>
              <a:defRPr/>
            </a:pPr>
            <a:r>
              <a:rPr lang="nb-NO" dirty="0"/>
              <a:t>Produksjonsteknikk</a:t>
            </a:r>
          </a:p>
          <a:p>
            <a:pPr>
              <a:defRPr/>
            </a:pPr>
            <a:r>
              <a:rPr lang="nb-NO" dirty="0"/>
              <a:t>Kjemi/prosess</a:t>
            </a:r>
          </a:p>
          <a:p>
            <a:pPr>
              <a:defRPr/>
            </a:pPr>
            <a:r>
              <a:rPr lang="nb-NO" dirty="0"/>
              <a:t>Elektro</a:t>
            </a:r>
          </a:p>
        </p:txBody>
      </p:sp>
      <p:pic>
        <p:nvPicPr>
          <p:cNvPr id="16392" name="Picture 10" descr="Cap, college, degree, graduate cap, graduation, hat, student icon -  Download on Iconfinder">
            <a:extLst>
              <a:ext uri="{FF2B5EF4-FFF2-40B4-BE49-F238E27FC236}">
                <a16:creationId xmlns:a16="http://schemas.microsoft.com/office/drawing/2014/main" id="{0CDEBAA3-2B59-4A05-A5A1-F42F5BB369C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89947" y="2166072"/>
            <a:ext cx="173355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ktangel 1">
            <a:extLst>
              <a:ext uri="{FF2B5EF4-FFF2-40B4-BE49-F238E27FC236}">
                <a16:creationId xmlns:a16="http://schemas.microsoft.com/office/drawing/2014/main" id="{9A708868-B9AC-4295-9686-5E956D3B8122}"/>
              </a:ext>
            </a:extLst>
          </p:cNvPr>
          <p:cNvSpPr/>
          <p:nvPr/>
        </p:nvSpPr>
        <p:spPr>
          <a:xfrm>
            <a:off x="5040101" y="3121891"/>
            <a:ext cx="914400" cy="914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nb-NO" dirty="0"/>
              <a:t>VS.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2E48C23-6734-437A-A7BA-82D5893F7325}"/>
              </a:ext>
            </a:extLst>
          </p:cNvPr>
          <p:cNvSpPr>
            <a:spLocks noGrp="1"/>
          </p:cNvSpPr>
          <p:nvPr>
            <p:ph type="title"/>
          </p:nvPr>
        </p:nvSpPr>
        <p:spPr/>
        <p:txBody>
          <a:bodyPr/>
          <a:lstStyle/>
          <a:p>
            <a:r>
              <a:rPr lang="nb-NO" b="1" dirty="0">
                <a:latin typeface="Verdana"/>
                <a:ea typeface="Verdana"/>
                <a:cs typeface="Times New Roman"/>
              </a:rPr>
              <a:t>Del 1 - </a:t>
            </a:r>
            <a:r>
              <a:rPr lang="nb-NO" sz="3200" b="1" dirty="0">
                <a:latin typeface="Verdana"/>
                <a:ea typeface="Verdana"/>
                <a:cs typeface="Times New Roman"/>
              </a:rPr>
              <a:t>Forberedelse</a:t>
            </a:r>
            <a:r>
              <a:rPr lang="nb-NO" b="1" dirty="0">
                <a:latin typeface="Verdana"/>
                <a:ea typeface="Verdana"/>
                <a:cs typeface="Times New Roman"/>
              </a:rPr>
              <a:t> til eksamen</a:t>
            </a:r>
            <a:endParaRPr lang="nb-NO" dirty="0"/>
          </a:p>
        </p:txBody>
      </p:sp>
      <p:pic>
        <p:nvPicPr>
          <p:cNvPr id="3" name="Picture 4" descr="Fysisk læringsmiljø - Utdanningsdirektoratet - Forberedelse:">
            <a:extLst>
              <a:ext uri="{FF2B5EF4-FFF2-40B4-BE49-F238E27FC236}">
                <a16:creationId xmlns:a16="http://schemas.microsoft.com/office/drawing/2014/main" id="{A1C58B3E-9B9D-4A21-955B-698EDDC071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185" y="1609674"/>
            <a:ext cx="8420135" cy="3914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303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orberedelse til Forskningsrådets utlysninger, februar 2021 - Høgskolen i  Østfold">
            <a:extLst>
              <a:ext uri="{FF2B5EF4-FFF2-40B4-BE49-F238E27FC236}">
                <a16:creationId xmlns:a16="http://schemas.microsoft.com/office/drawing/2014/main" id="{8F042C4A-8635-4AB2-AD1A-205109223E6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11221" y="457466"/>
            <a:ext cx="4180779" cy="4180779"/>
          </a:xfrm>
          <a:prstGeom prst="rect">
            <a:avLst/>
          </a:prstGeom>
          <a:solidFill>
            <a:srgbClr val="FFFFFF"/>
          </a:solidFill>
        </p:spPr>
      </p:pic>
      <p:pic>
        <p:nvPicPr>
          <p:cNvPr id="20483" name="Picture 2" descr="misskalrasten – Hvordan ble mennesker laget før det fantes mennesker?">
            <a:extLst>
              <a:ext uri="{FF2B5EF4-FFF2-40B4-BE49-F238E27FC236}">
                <a16:creationId xmlns:a16="http://schemas.microsoft.com/office/drawing/2014/main" id="{DF4A86A5-88A1-46A2-875C-B1570405AA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6566" y="857487"/>
            <a:ext cx="1424655" cy="3082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Sylinder 5">
            <a:extLst>
              <a:ext uri="{FF2B5EF4-FFF2-40B4-BE49-F238E27FC236}">
                <a16:creationId xmlns:a16="http://schemas.microsoft.com/office/drawing/2014/main" id="{1DC56761-E754-412F-B2A7-95173D523CF2}"/>
              </a:ext>
            </a:extLst>
          </p:cNvPr>
          <p:cNvSpPr txBox="1"/>
          <p:nvPr/>
        </p:nvSpPr>
        <p:spPr>
          <a:xfrm>
            <a:off x="311755" y="1449649"/>
            <a:ext cx="7505700" cy="4524315"/>
          </a:xfrm>
          <a:prstGeom prst="rect">
            <a:avLst/>
          </a:prstGeom>
          <a:noFill/>
        </p:spPr>
        <p:txBody>
          <a:bodyPr wrap="square">
            <a:spAutoFit/>
          </a:bodyPr>
          <a:lstStyle/>
          <a:p>
            <a:pPr marL="342900" indent="-342900">
              <a:buFont typeface="Arial" panose="020B0604020202020204" pitchFamily="34" charset="0"/>
              <a:buChar char="•"/>
            </a:pPr>
            <a:r>
              <a:rPr lang="nb-NO" altLang="nb-NO" sz="2400" dirty="0">
                <a:latin typeface="+mn-lt"/>
              </a:rPr>
              <a:t>Hvor står jeg nå rent faglig nå i forberedelsesprosessen? </a:t>
            </a:r>
          </a:p>
          <a:p>
            <a:pPr marL="342900" indent="-342900">
              <a:buFont typeface="Arial" panose="020B0604020202020204" pitchFamily="34" charset="0"/>
              <a:buChar char="•"/>
            </a:pPr>
            <a:r>
              <a:rPr lang="nb-NO" altLang="nb-NO" dirty="0">
                <a:latin typeface="+mn-lt"/>
              </a:rPr>
              <a:t>Hvor mye tid har jeg til forberedelse (sett av!)</a:t>
            </a:r>
            <a:endParaRPr lang="nb-NO" altLang="nb-NO" sz="2400" dirty="0">
              <a:latin typeface="+mn-lt"/>
            </a:endParaRPr>
          </a:p>
          <a:p>
            <a:pPr marL="342900" indent="-342900">
              <a:buFont typeface="Arial" panose="020B0604020202020204" pitchFamily="34" charset="0"/>
              <a:buChar char="•"/>
            </a:pPr>
            <a:r>
              <a:rPr lang="nb-NO" altLang="nb-NO" sz="2400" dirty="0">
                <a:latin typeface="+mn-lt"/>
              </a:rPr>
              <a:t>Hva kan jeg mye om fra før? (</a:t>
            </a:r>
            <a:r>
              <a:rPr lang="nb-NO" altLang="nb-NO" dirty="0">
                <a:latin typeface="+mn-lt"/>
              </a:rPr>
              <a:t>t</a:t>
            </a:r>
            <a:r>
              <a:rPr lang="nb-NO" altLang="nb-NO" sz="2400" dirty="0">
                <a:latin typeface="+mn-lt"/>
              </a:rPr>
              <a:t>eori/praksis)</a:t>
            </a:r>
          </a:p>
          <a:p>
            <a:pPr marL="342900" indent="-342900">
              <a:buFont typeface="Arial" panose="020B0604020202020204" pitchFamily="34" charset="0"/>
              <a:buChar char="•"/>
            </a:pPr>
            <a:r>
              <a:rPr lang="nb-NO" altLang="nb-NO" dirty="0">
                <a:latin typeface="+mn-lt"/>
              </a:rPr>
              <a:t>H</a:t>
            </a:r>
            <a:r>
              <a:rPr lang="nb-NO" altLang="nb-NO" sz="2400" dirty="0">
                <a:latin typeface="+mn-lt"/>
              </a:rPr>
              <a:t>va må jeg bruke mer tid på (</a:t>
            </a:r>
            <a:r>
              <a:rPr lang="nb-NO" altLang="nb-NO" sz="2400" dirty="0" err="1">
                <a:latin typeface="+mn-lt"/>
              </a:rPr>
              <a:t>disponér</a:t>
            </a:r>
            <a:r>
              <a:rPr lang="nb-NO" altLang="nb-NO" sz="2400" dirty="0">
                <a:latin typeface="+mn-lt"/>
              </a:rPr>
              <a:t>)</a:t>
            </a:r>
          </a:p>
          <a:p>
            <a:pPr marL="342900" indent="-342900">
              <a:buFont typeface="Arial" panose="020B0604020202020204" pitchFamily="34" charset="0"/>
              <a:buChar char="•"/>
            </a:pPr>
            <a:r>
              <a:rPr lang="nb-NO" altLang="nb-NO" sz="2400" dirty="0">
                <a:latin typeface="+mn-lt"/>
              </a:rPr>
              <a:t>Hvilke hjelpemidler jeg kan bruke og</a:t>
            </a:r>
            <a:br>
              <a:rPr lang="nb-NO" altLang="nb-NO" sz="2400" dirty="0">
                <a:latin typeface="+mn-lt"/>
              </a:rPr>
            </a:br>
            <a:r>
              <a:rPr lang="nb-NO" altLang="nb-NO" sz="2400" dirty="0">
                <a:latin typeface="+mn-lt"/>
              </a:rPr>
              <a:t>har tilgang på? (kandidat.udir.no)</a:t>
            </a:r>
            <a:endParaRPr lang="nb-NO" altLang="nb-NO" dirty="0">
              <a:latin typeface="+mn-lt"/>
            </a:endParaRPr>
          </a:p>
          <a:p>
            <a:pPr marL="342900" indent="-342900">
              <a:buFont typeface="Arial" panose="020B0604020202020204" pitchFamily="34" charset="0"/>
              <a:buChar char="•"/>
            </a:pPr>
            <a:r>
              <a:rPr lang="nb-NO" altLang="nb-NO" sz="2400" dirty="0">
                <a:latin typeface="+mn-lt"/>
              </a:rPr>
              <a:t>Hva </a:t>
            </a:r>
            <a:r>
              <a:rPr lang="nb-NO" altLang="nb-NO" dirty="0">
                <a:latin typeface="+mn-lt"/>
              </a:rPr>
              <a:t>bør</a:t>
            </a:r>
            <a:r>
              <a:rPr lang="nb-NO" altLang="nb-NO" sz="2400" dirty="0">
                <a:latin typeface="+mn-lt"/>
              </a:rPr>
              <a:t> jeg evt. skaffe til veie? </a:t>
            </a:r>
          </a:p>
          <a:p>
            <a:pPr marL="342900" indent="-342900">
              <a:buFont typeface="Arial" panose="020B0604020202020204" pitchFamily="34" charset="0"/>
              <a:buChar char="•"/>
            </a:pPr>
            <a:r>
              <a:rPr lang="nb-NO" altLang="nb-NO" sz="2400" dirty="0">
                <a:latin typeface="+mn-lt"/>
              </a:rPr>
              <a:t>Er jeg godt kjent med egen PC, </a:t>
            </a:r>
            <a:br>
              <a:rPr lang="nb-NO" altLang="nb-NO" sz="2400" dirty="0">
                <a:latin typeface="+mn-lt"/>
              </a:rPr>
            </a:br>
            <a:r>
              <a:rPr lang="nb-NO" altLang="nb-NO" sz="2400" dirty="0">
                <a:latin typeface="+mn-lt"/>
              </a:rPr>
              <a:t>oppdatert nettleser etc. </a:t>
            </a:r>
            <a:r>
              <a:rPr lang="nb-NO" altLang="nb-NO" sz="1600" dirty="0">
                <a:latin typeface="+mn-lt"/>
              </a:rPr>
              <a:t>(nfk.no – «Bruk av digitalt utstyr)</a:t>
            </a:r>
          </a:p>
          <a:p>
            <a:pPr marL="342900" indent="-342900">
              <a:buFont typeface="Arial" panose="020B0604020202020204" pitchFamily="34" charset="0"/>
              <a:buChar char="•"/>
            </a:pPr>
            <a:r>
              <a:rPr lang="nb-NO" altLang="nb-NO" sz="2400" dirty="0">
                <a:latin typeface="+mn-lt"/>
              </a:rPr>
              <a:t>Hvordan kan jeg i det hele tatt forberede meg best mulig til eksamen?</a:t>
            </a:r>
            <a:endParaRPr lang="nb-NO" dirty="0">
              <a:latin typeface="+mn-lt"/>
            </a:endParaRPr>
          </a:p>
        </p:txBody>
      </p:sp>
      <p:pic>
        <p:nvPicPr>
          <p:cNvPr id="3074" name="Picture 2" descr="Vippe med fire seter til lekeplassen">
            <a:extLst>
              <a:ext uri="{FF2B5EF4-FFF2-40B4-BE49-F238E27FC236}">
                <a16:creationId xmlns:a16="http://schemas.microsoft.com/office/drawing/2014/main" id="{1160A2B8-3D7F-4AA6-90EF-8FB09DD928F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360" t="21879" r="16570" b="28382"/>
          <a:stretch/>
        </p:blipFill>
        <p:spPr bwMode="auto">
          <a:xfrm>
            <a:off x="8333133" y="4894620"/>
            <a:ext cx="3219450" cy="1420025"/>
          </a:xfrm>
          <a:prstGeom prst="rect">
            <a:avLst/>
          </a:prstGeom>
          <a:noFill/>
          <a:extLst>
            <a:ext uri="{909E8E84-426E-40DD-AFC4-6F175D3DCCD1}">
              <a14:hiddenFill xmlns:a14="http://schemas.microsoft.com/office/drawing/2010/main">
                <a:solidFill>
                  <a:srgbClr val="FFFFFF"/>
                </a:solidFill>
              </a14:hiddenFill>
            </a:ext>
          </a:extLst>
        </p:spPr>
      </p:pic>
      <p:sp>
        <p:nvSpPr>
          <p:cNvPr id="9" name="TekstSylinder 8">
            <a:extLst>
              <a:ext uri="{FF2B5EF4-FFF2-40B4-BE49-F238E27FC236}">
                <a16:creationId xmlns:a16="http://schemas.microsoft.com/office/drawing/2014/main" id="{B45C7AEF-70B2-40AF-AFAA-534A1EEE43B4}"/>
              </a:ext>
            </a:extLst>
          </p:cNvPr>
          <p:cNvSpPr txBox="1"/>
          <p:nvPr/>
        </p:nvSpPr>
        <p:spPr>
          <a:xfrm>
            <a:off x="543909" y="248144"/>
            <a:ext cx="6897276" cy="1077218"/>
          </a:xfrm>
          <a:prstGeom prst="rect">
            <a:avLst/>
          </a:prstGeom>
          <a:noFill/>
        </p:spPr>
        <p:txBody>
          <a:bodyPr wrap="square">
            <a:spAutoFit/>
          </a:bodyPr>
          <a:lstStyle/>
          <a:p>
            <a:r>
              <a:rPr lang="nb-NO" altLang="nb-NO" sz="3200" b="1" dirty="0">
                <a:solidFill>
                  <a:srgbClr val="0082A3"/>
                </a:solidFill>
                <a:latin typeface="Verdana"/>
                <a:ea typeface="Verdana"/>
                <a:cs typeface="Times New Roman"/>
              </a:rPr>
              <a:t>Ståstedsanalyse og disponering av tid</a:t>
            </a:r>
            <a:endParaRPr lang="nb-NO" altLang="nb-NO"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7EAEB87D-4D0C-2119-643C-AF11A56E2CB3}"/>
              </a:ext>
            </a:extLst>
          </p:cNvPr>
          <p:cNvSpPr/>
          <p:nvPr/>
        </p:nvSpPr>
        <p:spPr>
          <a:xfrm>
            <a:off x="5595730" y="5695122"/>
            <a:ext cx="6596270" cy="1162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218" name="Tittel 1">
            <a:extLst>
              <a:ext uri="{FF2B5EF4-FFF2-40B4-BE49-F238E27FC236}">
                <a16:creationId xmlns:a16="http://schemas.microsoft.com/office/drawing/2014/main" id="{88FEEE08-B1E8-4CC7-A184-BB41625F1AF7}"/>
              </a:ext>
            </a:extLst>
          </p:cNvPr>
          <p:cNvSpPr>
            <a:spLocks noGrp="1"/>
          </p:cNvSpPr>
          <p:nvPr>
            <p:ph type="title"/>
          </p:nvPr>
        </p:nvSpPr>
        <p:spPr>
          <a:xfrm>
            <a:off x="5718823" y="633412"/>
            <a:ext cx="6345930" cy="892175"/>
          </a:xfrm>
        </p:spPr>
        <p:txBody>
          <a:bodyPr/>
          <a:lstStyle/>
          <a:p>
            <a:pPr algn="l">
              <a:defRPr/>
            </a:pPr>
            <a:r>
              <a:rPr lang="nb-NO" altLang="nb-NO" sz="3200" b="1" dirty="0">
                <a:latin typeface="Verdana"/>
                <a:ea typeface="Verdana"/>
                <a:cs typeface="Times New Roman"/>
              </a:rPr>
              <a:t>Eksamensforberedelser</a:t>
            </a:r>
            <a:br>
              <a:rPr lang="nb-NO" altLang="nb-NO" sz="3200" b="1" dirty="0">
                <a:latin typeface="Verdana"/>
                <a:ea typeface="Verdana"/>
                <a:cs typeface="Times New Roman"/>
              </a:rPr>
            </a:br>
            <a:r>
              <a:rPr lang="nb-NO" altLang="nb-NO" sz="3200" b="1" dirty="0">
                <a:latin typeface="Verdana"/>
                <a:ea typeface="Verdana"/>
                <a:cs typeface="Times New Roman"/>
              </a:rPr>
              <a:t>steg for steg …</a:t>
            </a:r>
            <a:endParaRPr lang="nb-NO" altLang="nb-NO" sz="3200" dirty="0">
              <a:solidFill>
                <a:schemeClr val="bg2">
                  <a:lumMod val="10000"/>
                </a:schemeClr>
              </a:solidFill>
              <a:latin typeface="Neo Sans Std Light" panose="020B0304030504040204" pitchFamily="34" charset="0"/>
            </a:endParaRPr>
          </a:p>
        </p:txBody>
      </p:sp>
      <p:sp>
        <p:nvSpPr>
          <p:cNvPr id="3" name="Plassholder for innhold 2">
            <a:extLst>
              <a:ext uri="{FF2B5EF4-FFF2-40B4-BE49-F238E27FC236}">
                <a16:creationId xmlns:a16="http://schemas.microsoft.com/office/drawing/2014/main" id="{4CE8294C-C063-4712-A940-32B32753262A}"/>
              </a:ext>
            </a:extLst>
          </p:cNvPr>
          <p:cNvSpPr>
            <a:spLocks noGrp="1"/>
          </p:cNvSpPr>
          <p:nvPr>
            <p:ph idx="1"/>
          </p:nvPr>
        </p:nvSpPr>
        <p:spPr>
          <a:xfrm>
            <a:off x="5651901" y="1870352"/>
            <a:ext cx="6412852" cy="4051300"/>
          </a:xfrm>
        </p:spPr>
        <p:txBody>
          <a:bodyPr>
            <a:noAutofit/>
          </a:bodyPr>
          <a:lstStyle/>
          <a:p>
            <a:pPr>
              <a:defRPr/>
            </a:pPr>
            <a:r>
              <a:rPr lang="nb-NO" sz="1200" b="1" dirty="0">
                <a:solidFill>
                  <a:schemeClr val="bg2">
                    <a:lumMod val="10000"/>
                  </a:schemeClr>
                </a:solidFill>
              </a:rPr>
              <a:t>Læreplan Vg3: </a:t>
            </a:r>
            <a:r>
              <a:rPr lang="nb-NO" sz="1200" dirty="0">
                <a:solidFill>
                  <a:schemeClr val="bg2">
                    <a:lumMod val="10000"/>
                  </a:schemeClr>
                </a:solidFill>
              </a:rPr>
              <a:t>Sett deg inn i læreplanen for eget fag på Vg3-nivå (udir.no) </a:t>
            </a:r>
          </a:p>
          <a:p>
            <a:pPr marL="0" indent="0">
              <a:buNone/>
              <a:defRPr/>
            </a:pPr>
            <a:endParaRPr lang="nb-NO" sz="1200" dirty="0">
              <a:solidFill>
                <a:schemeClr val="bg2">
                  <a:lumMod val="10000"/>
                </a:schemeClr>
              </a:solidFill>
            </a:endParaRPr>
          </a:p>
          <a:p>
            <a:pPr>
              <a:defRPr/>
            </a:pPr>
            <a:r>
              <a:rPr lang="nb-NO" sz="1200" b="1" dirty="0">
                <a:solidFill>
                  <a:schemeClr val="bg2">
                    <a:lumMod val="10000"/>
                  </a:schemeClr>
                </a:solidFill>
              </a:rPr>
              <a:t>Lærebøker: </a:t>
            </a:r>
            <a:r>
              <a:rPr lang="nb-NO" sz="1200" dirty="0">
                <a:solidFill>
                  <a:schemeClr val="bg2">
                    <a:lumMod val="10000"/>
                  </a:schemeClr>
                </a:solidFill>
              </a:rPr>
              <a:t>Skaff lærebøker i faget, gjør deg godt kjent med boka: Hvordan kan du bruke boka på en god måte på selve eksamensdagen?</a:t>
            </a:r>
          </a:p>
          <a:p>
            <a:pPr marL="0" indent="0">
              <a:buNone/>
              <a:defRPr/>
            </a:pPr>
            <a:endParaRPr lang="nb-NO" sz="1200" dirty="0">
              <a:solidFill>
                <a:schemeClr val="bg2">
                  <a:lumMod val="10000"/>
                </a:schemeClr>
              </a:solidFill>
            </a:endParaRPr>
          </a:p>
          <a:p>
            <a:pPr>
              <a:defRPr/>
            </a:pPr>
            <a:r>
              <a:rPr lang="nb-NO" sz="1200" b="1" dirty="0">
                <a:solidFill>
                  <a:schemeClr val="bg2">
                    <a:lumMod val="10000"/>
                  </a:schemeClr>
                </a:solidFill>
              </a:rPr>
              <a:t>Lærestoff på nett: </a:t>
            </a:r>
            <a:r>
              <a:rPr lang="nb-NO" sz="1200" dirty="0">
                <a:solidFill>
                  <a:schemeClr val="bg2">
                    <a:lumMod val="10000"/>
                  </a:schemeClr>
                </a:solidFill>
              </a:rPr>
              <a:t>Søk etter fagstoff på nett (f.eks. Ndla.no) </a:t>
            </a:r>
          </a:p>
          <a:p>
            <a:pPr>
              <a:defRPr/>
            </a:pPr>
            <a:endParaRPr lang="nb-NO" sz="1200" dirty="0">
              <a:solidFill>
                <a:schemeClr val="bg2">
                  <a:lumMod val="10000"/>
                </a:schemeClr>
              </a:solidFill>
            </a:endParaRPr>
          </a:p>
          <a:p>
            <a:pPr>
              <a:defRPr/>
            </a:pPr>
            <a:r>
              <a:rPr lang="nb-NO" sz="1200" b="1" dirty="0" err="1">
                <a:solidFill>
                  <a:schemeClr val="bg2">
                    <a:lumMod val="10000"/>
                  </a:schemeClr>
                </a:solidFill>
              </a:rPr>
              <a:t>Nettsressurser</a:t>
            </a:r>
            <a:r>
              <a:rPr lang="nb-NO" sz="1200" b="1" dirty="0">
                <a:solidFill>
                  <a:schemeClr val="bg2">
                    <a:lumMod val="10000"/>
                  </a:schemeClr>
                </a:solidFill>
              </a:rPr>
              <a:t>: </a:t>
            </a:r>
            <a:r>
              <a:rPr lang="nb-NO" sz="1200" dirty="0">
                <a:solidFill>
                  <a:schemeClr val="bg2">
                    <a:lumMod val="10000"/>
                  </a:schemeClr>
                </a:solidFill>
              </a:rPr>
              <a:t>Sjekk ut nettressursene du kan benytte på eksamen </a:t>
            </a:r>
            <a:r>
              <a:rPr lang="nb-NO" sz="1200" b="1" dirty="0">
                <a:solidFill>
                  <a:schemeClr val="bg2">
                    <a:lumMod val="10000"/>
                  </a:schemeClr>
                </a:solidFill>
              </a:rPr>
              <a:t>(eksamensinfo.nfk.no)</a:t>
            </a:r>
          </a:p>
          <a:p>
            <a:pPr>
              <a:defRPr/>
            </a:pPr>
            <a:endParaRPr lang="nb-NO" sz="1200" b="1" dirty="0">
              <a:solidFill>
                <a:schemeClr val="bg2">
                  <a:lumMod val="10000"/>
                </a:schemeClr>
              </a:solidFill>
            </a:endParaRPr>
          </a:p>
          <a:p>
            <a:pPr>
              <a:defRPr/>
            </a:pPr>
            <a:r>
              <a:rPr lang="nb-NO" sz="1200" dirty="0">
                <a:solidFill>
                  <a:schemeClr val="bg2">
                    <a:lumMod val="10000"/>
                  </a:schemeClr>
                </a:solidFill>
              </a:rPr>
              <a:t>Viktigheten av å kjenne til og sjekke ut </a:t>
            </a:r>
            <a:r>
              <a:rPr lang="nb-NO" sz="1200" b="1" dirty="0">
                <a:solidFill>
                  <a:schemeClr val="bg2">
                    <a:lumMod val="10000"/>
                  </a:schemeClr>
                </a:solidFill>
              </a:rPr>
              <a:t>«kandidat.udir.no»</a:t>
            </a:r>
          </a:p>
          <a:p>
            <a:pPr marL="0" indent="0">
              <a:buNone/>
              <a:defRPr/>
            </a:pPr>
            <a:endParaRPr lang="nb-NO" sz="1200" dirty="0">
              <a:solidFill>
                <a:schemeClr val="bg2">
                  <a:lumMod val="10000"/>
                </a:schemeClr>
              </a:solidFill>
            </a:endParaRPr>
          </a:p>
          <a:p>
            <a:pPr>
              <a:defRPr/>
            </a:pPr>
            <a:r>
              <a:rPr lang="nb-NO" sz="1200" dirty="0">
                <a:solidFill>
                  <a:schemeClr val="bg2">
                    <a:lumMod val="10000"/>
                  </a:schemeClr>
                </a:solidFill>
              </a:rPr>
              <a:t>Finn og øv på </a:t>
            </a:r>
            <a:r>
              <a:rPr lang="nb-NO" sz="1200" b="1" dirty="0">
                <a:solidFill>
                  <a:schemeClr val="bg2">
                    <a:lumMod val="10000"/>
                  </a:schemeClr>
                </a:solidFill>
              </a:rPr>
              <a:t>tidligere gitte eksamensoppgaver </a:t>
            </a:r>
            <a:r>
              <a:rPr lang="nb-NO" sz="1200" dirty="0">
                <a:solidFill>
                  <a:schemeClr val="bg2">
                    <a:lumMod val="10000"/>
                  </a:schemeClr>
                </a:solidFill>
              </a:rPr>
              <a:t>udir.no</a:t>
            </a:r>
          </a:p>
          <a:p>
            <a:pPr>
              <a:defRPr/>
            </a:pPr>
            <a:endParaRPr lang="nb-NO" sz="1200" dirty="0">
              <a:solidFill>
                <a:schemeClr val="bg2">
                  <a:lumMod val="10000"/>
                </a:schemeClr>
              </a:solidFill>
            </a:endParaRPr>
          </a:p>
          <a:p>
            <a:pPr>
              <a:defRPr/>
            </a:pPr>
            <a:r>
              <a:rPr lang="nb-NO" sz="1200" dirty="0">
                <a:solidFill>
                  <a:schemeClr val="bg2">
                    <a:lumMod val="10000"/>
                  </a:schemeClr>
                </a:solidFill>
              </a:rPr>
              <a:t>Gjør </a:t>
            </a:r>
            <a:r>
              <a:rPr lang="nb-NO" sz="1200" b="1" dirty="0">
                <a:solidFill>
                  <a:schemeClr val="bg2">
                    <a:lumMod val="10000"/>
                  </a:schemeClr>
                </a:solidFill>
              </a:rPr>
              <a:t>«</a:t>
            </a:r>
            <a:r>
              <a:rPr lang="nb-NO" sz="1200" b="1" dirty="0" err="1">
                <a:solidFill>
                  <a:schemeClr val="bg2">
                    <a:lumMod val="10000"/>
                  </a:schemeClr>
                </a:solidFill>
              </a:rPr>
              <a:t>research</a:t>
            </a:r>
            <a:r>
              <a:rPr lang="nb-NO" sz="1200" b="1" dirty="0">
                <a:solidFill>
                  <a:schemeClr val="bg2">
                    <a:lumMod val="10000"/>
                  </a:schemeClr>
                </a:solidFill>
              </a:rPr>
              <a:t>» på egen bedrift/bransje </a:t>
            </a:r>
            <a:r>
              <a:rPr lang="nb-NO" sz="1200" dirty="0">
                <a:solidFill>
                  <a:schemeClr val="bg2">
                    <a:lumMod val="10000"/>
                  </a:schemeClr>
                </a:solidFill>
              </a:rPr>
              <a:t>(</a:t>
            </a:r>
            <a:r>
              <a:rPr lang="nb-NO" sz="1200" dirty="0" err="1">
                <a:solidFill>
                  <a:schemeClr val="bg2">
                    <a:lumMod val="10000"/>
                  </a:schemeClr>
                </a:solidFill>
              </a:rPr>
              <a:t>arb.instukser</a:t>
            </a:r>
            <a:r>
              <a:rPr lang="nb-NO" sz="1200" dirty="0">
                <a:solidFill>
                  <a:schemeClr val="bg2">
                    <a:lumMod val="10000"/>
                  </a:schemeClr>
                </a:solidFill>
              </a:rPr>
              <a:t>,</a:t>
            </a:r>
            <a:br>
              <a:rPr lang="nb-NO" sz="1200" dirty="0">
                <a:solidFill>
                  <a:schemeClr val="bg2">
                    <a:lumMod val="10000"/>
                  </a:schemeClr>
                </a:solidFill>
              </a:rPr>
            </a:br>
            <a:r>
              <a:rPr lang="nb-NO" sz="1200" dirty="0">
                <a:solidFill>
                  <a:schemeClr val="bg2">
                    <a:lumMod val="10000"/>
                  </a:schemeClr>
                </a:solidFill>
              </a:rPr>
              <a:t>prosedyrer, rammeplaner, retningslinjer, standarder etc.)</a:t>
            </a:r>
          </a:p>
          <a:p>
            <a:pPr>
              <a:defRPr/>
            </a:pPr>
            <a:endParaRPr lang="nb-NO" sz="1200" dirty="0">
              <a:solidFill>
                <a:schemeClr val="bg2">
                  <a:lumMod val="10000"/>
                </a:schemeClr>
              </a:solidFill>
            </a:endParaRPr>
          </a:p>
          <a:p>
            <a:pPr>
              <a:defRPr/>
            </a:pPr>
            <a:r>
              <a:rPr lang="nb-NO" sz="1200" dirty="0">
                <a:solidFill>
                  <a:schemeClr val="bg2">
                    <a:lumMod val="10000"/>
                  </a:schemeClr>
                </a:solidFill>
              </a:rPr>
              <a:t>Lag </a:t>
            </a:r>
            <a:r>
              <a:rPr lang="nb-NO" sz="1200" b="1" dirty="0">
                <a:solidFill>
                  <a:schemeClr val="bg2">
                    <a:lumMod val="10000"/>
                  </a:schemeClr>
                </a:solidFill>
              </a:rPr>
              <a:t>egne notater </a:t>
            </a:r>
            <a:r>
              <a:rPr lang="nb-NO" sz="1200" dirty="0">
                <a:solidFill>
                  <a:schemeClr val="bg2">
                    <a:lumMod val="10000"/>
                  </a:schemeClr>
                </a:solidFill>
              </a:rPr>
              <a:t>til bruk på eksamen</a:t>
            </a:r>
          </a:p>
          <a:p>
            <a:pPr>
              <a:defRPr/>
            </a:pPr>
            <a:endParaRPr lang="nb-NO" sz="1200" dirty="0">
              <a:solidFill>
                <a:schemeClr val="bg2">
                  <a:lumMod val="10000"/>
                </a:schemeClr>
              </a:solidFill>
            </a:endParaRPr>
          </a:p>
          <a:p>
            <a:pPr>
              <a:defRPr/>
            </a:pPr>
            <a:r>
              <a:rPr lang="nb-NO" sz="1200" dirty="0">
                <a:solidFill>
                  <a:schemeClr val="bg2">
                    <a:lumMod val="10000"/>
                  </a:schemeClr>
                </a:solidFill>
              </a:rPr>
              <a:t>Hvis mulig: Forbered og </a:t>
            </a:r>
            <a:r>
              <a:rPr lang="nb-NO" sz="1200" b="1" dirty="0">
                <a:solidFill>
                  <a:schemeClr val="bg2">
                    <a:lumMod val="10000"/>
                  </a:schemeClr>
                </a:solidFill>
              </a:rPr>
              <a:t>samarbeid</a:t>
            </a:r>
            <a:r>
              <a:rPr lang="nb-NO" sz="1200" dirty="0">
                <a:solidFill>
                  <a:schemeClr val="bg2">
                    <a:lumMod val="10000"/>
                  </a:schemeClr>
                </a:solidFill>
              </a:rPr>
              <a:t> sammen med andre som skal ta samme eksamen!</a:t>
            </a:r>
          </a:p>
          <a:p>
            <a:pPr>
              <a:defRPr/>
            </a:pPr>
            <a:endParaRPr lang="nb-NO" sz="1200" dirty="0">
              <a:solidFill>
                <a:schemeClr val="bg2">
                  <a:lumMod val="10000"/>
                </a:schemeClr>
              </a:solidFill>
            </a:endParaRPr>
          </a:p>
        </p:txBody>
      </p:sp>
      <p:pic>
        <p:nvPicPr>
          <p:cNvPr id="22534" name="Bilde 1">
            <a:extLst>
              <a:ext uri="{FF2B5EF4-FFF2-40B4-BE49-F238E27FC236}">
                <a16:creationId xmlns:a16="http://schemas.microsoft.com/office/drawing/2014/main" id="{6DCF0180-8161-43F7-85FA-F22792FBC4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1712913"/>
            <a:ext cx="14287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Bilde 4">
            <a:extLst>
              <a:ext uri="{FF2B5EF4-FFF2-40B4-BE49-F238E27FC236}">
                <a16:creationId xmlns:a16="http://schemas.microsoft.com/office/drawing/2014/main" id="{07C4468B-B62F-4198-9E7A-84ADAA8506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5169" y="144462"/>
            <a:ext cx="3843270" cy="656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03F74F20-DFB1-408D-BC74-4068E8CEE62B}"/>
              </a:ext>
            </a:extLst>
          </p:cNvPr>
          <p:cNvPicPr>
            <a:picLocks noChangeAspect="1"/>
          </p:cNvPicPr>
          <p:nvPr/>
        </p:nvPicPr>
        <p:blipFill>
          <a:blip r:embed="rId3"/>
          <a:stretch>
            <a:fillRect/>
          </a:stretch>
        </p:blipFill>
        <p:spPr>
          <a:xfrm>
            <a:off x="0" y="9634"/>
            <a:ext cx="12192000" cy="6848366"/>
          </a:xfrm>
          <a:prstGeom prst="rect">
            <a:avLst/>
          </a:prstGeom>
        </p:spPr>
      </p:pic>
      <p:pic>
        <p:nvPicPr>
          <p:cNvPr id="3" name="Bilde 2">
            <a:extLst>
              <a:ext uri="{FF2B5EF4-FFF2-40B4-BE49-F238E27FC236}">
                <a16:creationId xmlns:a16="http://schemas.microsoft.com/office/drawing/2014/main" id="{515FD81F-2FE9-8022-E8C5-A0A273B97E09}"/>
              </a:ext>
            </a:extLst>
          </p:cNvPr>
          <p:cNvPicPr>
            <a:picLocks noChangeAspect="1"/>
          </p:cNvPicPr>
          <p:nvPr/>
        </p:nvPicPr>
        <p:blipFill>
          <a:blip r:embed="rId4"/>
          <a:stretch>
            <a:fillRect/>
          </a:stretch>
        </p:blipFill>
        <p:spPr>
          <a:xfrm>
            <a:off x="824947" y="3603441"/>
            <a:ext cx="8858473" cy="2136913"/>
          </a:xfrm>
          <a:prstGeom prst="rect">
            <a:avLst/>
          </a:prstGeom>
          <a:ln>
            <a:solidFill>
              <a:schemeClr val="accent1"/>
            </a:solidFill>
          </a:ln>
        </p:spPr>
      </p:pic>
      <p:sp>
        <p:nvSpPr>
          <p:cNvPr id="5" name="TekstSylinder 4">
            <a:extLst>
              <a:ext uri="{FF2B5EF4-FFF2-40B4-BE49-F238E27FC236}">
                <a16:creationId xmlns:a16="http://schemas.microsoft.com/office/drawing/2014/main" id="{B6AC38FD-4FED-8E36-3A56-E5EA81BE6D4D}"/>
              </a:ext>
            </a:extLst>
          </p:cNvPr>
          <p:cNvSpPr txBox="1"/>
          <p:nvPr/>
        </p:nvSpPr>
        <p:spPr>
          <a:xfrm>
            <a:off x="3948844" y="3876260"/>
            <a:ext cx="2610678" cy="461665"/>
          </a:xfrm>
          <a:prstGeom prst="rect">
            <a:avLst/>
          </a:prstGeom>
          <a:solidFill>
            <a:schemeClr val="accent5">
              <a:lumMod val="60000"/>
              <a:lumOff val="40000"/>
            </a:schemeClr>
          </a:solidFill>
        </p:spPr>
        <p:txBody>
          <a:bodyPr wrap="square">
            <a:spAutoFit/>
          </a:bodyPr>
          <a:lstStyle/>
          <a:p>
            <a:r>
              <a:rPr lang="nb-NO" dirty="0">
                <a:latin typeface="+mn-lt"/>
              </a:rPr>
              <a:t>Søk på «udir.no»</a:t>
            </a:r>
          </a:p>
        </p:txBody>
      </p:sp>
    </p:spTree>
    <p:extLst>
      <p:ext uri="{BB962C8B-B14F-4D97-AF65-F5344CB8AC3E}">
        <p14:creationId xmlns:p14="http://schemas.microsoft.com/office/powerpoint/2010/main" val="1928285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CE906DB1-E943-5F24-952A-3311B4218562}"/>
              </a:ext>
            </a:extLst>
          </p:cNvPr>
          <p:cNvPicPr>
            <a:picLocks noChangeAspect="1"/>
          </p:cNvPicPr>
          <p:nvPr/>
        </p:nvPicPr>
        <p:blipFill>
          <a:blip r:embed="rId3"/>
          <a:srcRect r="53204"/>
          <a:stretch>
            <a:fillRect/>
          </a:stretch>
        </p:blipFill>
        <p:spPr>
          <a:xfrm>
            <a:off x="160937" y="74544"/>
            <a:ext cx="4778812" cy="6858000"/>
          </a:xfrm>
          <a:prstGeom prst="rect">
            <a:avLst/>
          </a:prstGeom>
        </p:spPr>
      </p:pic>
      <p:cxnSp>
        <p:nvCxnSpPr>
          <p:cNvPr id="8" name="Rett linje 7">
            <a:extLst>
              <a:ext uri="{FF2B5EF4-FFF2-40B4-BE49-F238E27FC236}">
                <a16:creationId xmlns:a16="http://schemas.microsoft.com/office/drawing/2014/main" id="{33B13DC3-C96D-BD2F-BAA4-70E494B61D54}"/>
              </a:ext>
            </a:extLst>
          </p:cNvPr>
          <p:cNvCxnSpPr/>
          <p:nvPr/>
        </p:nvCxnSpPr>
        <p:spPr>
          <a:xfrm>
            <a:off x="5048258" y="710648"/>
            <a:ext cx="0" cy="5436704"/>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3" name="Rektangel: avrundede hjørner 12">
            <a:extLst>
              <a:ext uri="{FF2B5EF4-FFF2-40B4-BE49-F238E27FC236}">
                <a16:creationId xmlns:a16="http://schemas.microsoft.com/office/drawing/2014/main" id="{6B20FE31-363E-BBEA-D7EE-C13918CE4DE7}"/>
              </a:ext>
            </a:extLst>
          </p:cNvPr>
          <p:cNvSpPr/>
          <p:nvPr/>
        </p:nvSpPr>
        <p:spPr>
          <a:xfrm>
            <a:off x="1133061" y="2355574"/>
            <a:ext cx="3101009" cy="182880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C76C4A35-6A2E-9A40-23EE-63150903837E}"/>
              </a:ext>
            </a:extLst>
          </p:cNvPr>
          <p:cNvPicPr>
            <a:picLocks noChangeAspect="1"/>
          </p:cNvPicPr>
          <p:nvPr/>
        </p:nvPicPr>
        <p:blipFill>
          <a:blip r:embed="rId4"/>
          <a:stretch>
            <a:fillRect/>
          </a:stretch>
        </p:blipFill>
        <p:spPr>
          <a:xfrm>
            <a:off x="5156769" y="159027"/>
            <a:ext cx="7035231" cy="6539947"/>
          </a:xfrm>
          <a:prstGeom prst="rect">
            <a:avLst/>
          </a:prstGeom>
        </p:spPr>
      </p:pic>
      <p:sp>
        <p:nvSpPr>
          <p:cNvPr id="12" name="Pil: høyre 11">
            <a:extLst>
              <a:ext uri="{FF2B5EF4-FFF2-40B4-BE49-F238E27FC236}">
                <a16:creationId xmlns:a16="http://schemas.microsoft.com/office/drawing/2014/main" id="{6638AD61-0D7A-456C-08B4-E61DA82E5810}"/>
              </a:ext>
            </a:extLst>
          </p:cNvPr>
          <p:cNvSpPr/>
          <p:nvPr/>
        </p:nvSpPr>
        <p:spPr>
          <a:xfrm>
            <a:off x="4338019" y="4184375"/>
            <a:ext cx="969471" cy="36774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74619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79C8B8-2ADC-4723-B8E3-7C8616E1354E}"/>
              </a:ext>
            </a:extLst>
          </p:cNvPr>
          <p:cNvSpPr>
            <a:spLocks noGrp="1"/>
          </p:cNvSpPr>
          <p:nvPr>
            <p:ph type="title"/>
          </p:nvPr>
        </p:nvSpPr>
        <p:spPr/>
        <p:txBody>
          <a:bodyPr/>
          <a:lstStyle/>
          <a:p>
            <a:r>
              <a:rPr lang="nb-NO" sz="3200" b="1" dirty="0">
                <a:latin typeface="Verdana" panose="020B0604030504040204" pitchFamily="34" charset="0"/>
                <a:ea typeface="Verdana" panose="020B0604030504040204" pitchFamily="34" charset="0"/>
              </a:rPr>
              <a:t>Læreplan Vg3 – Opplæring i bedrift </a:t>
            </a:r>
            <a:br>
              <a:rPr lang="nb-NO" sz="4400" b="1" dirty="0">
                <a:latin typeface="Verdana" panose="020B0604030504040204" pitchFamily="34" charset="0"/>
                <a:ea typeface="Verdana" panose="020B0604030504040204" pitchFamily="34" charset="0"/>
              </a:rPr>
            </a:br>
            <a:endParaRPr lang="nb-NO" sz="3200" dirty="0"/>
          </a:p>
        </p:txBody>
      </p:sp>
      <p:sp>
        <p:nvSpPr>
          <p:cNvPr id="4" name="Rektangel 3">
            <a:extLst>
              <a:ext uri="{FF2B5EF4-FFF2-40B4-BE49-F238E27FC236}">
                <a16:creationId xmlns:a16="http://schemas.microsoft.com/office/drawing/2014/main" id="{7FA4D4AE-AFA0-4A3F-A7F8-313270E9AC75}"/>
              </a:ext>
            </a:extLst>
          </p:cNvPr>
          <p:cNvSpPr/>
          <p:nvPr/>
        </p:nvSpPr>
        <p:spPr>
          <a:xfrm>
            <a:off x="1074198" y="1468560"/>
            <a:ext cx="3169328" cy="44419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b-NO" sz="1800" dirty="0">
              <a:solidFill>
                <a:schemeClr val="tx1"/>
              </a:solidFill>
            </a:endParaRPr>
          </a:p>
          <a:p>
            <a:endParaRPr lang="nb-NO" sz="1800" dirty="0">
              <a:solidFill>
                <a:schemeClr val="tx1"/>
              </a:solidFill>
            </a:endParaRPr>
          </a:p>
          <a:p>
            <a:r>
              <a:rPr lang="nb-NO" sz="1800" b="1" dirty="0">
                <a:solidFill>
                  <a:schemeClr val="tx1"/>
                </a:solidFill>
              </a:rPr>
              <a:t>Barne- og </a:t>
            </a:r>
          </a:p>
          <a:p>
            <a:r>
              <a:rPr lang="nb-NO" sz="1800" b="1" dirty="0">
                <a:solidFill>
                  <a:schemeClr val="tx1"/>
                </a:solidFill>
              </a:rPr>
              <a:t>Ungdomsarbeiderfaget</a:t>
            </a:r>
          </a:p>
          <a:p>
            <a:r>
              <a:rPr lang="nb-NO" sz="1800" dirty="0">
                <a:solidFill>
                  <a:schemeClr val="tx1"/>
                </a:solidFill>
              </a:rPr>
              <a:t>Etter Vg3:</a:t>
            </a:r>
          </a:p>
          <a:p>
            <a:br>
              <a:rPr lang="nb-NO" sz="1800" dirty="0">
                <a:solidFill>
                  <a:schemeClr val="tx1"/>
                </a:solidFill>
              </a:rPr>
            </a:br>
            <a:r>
              <a:rPr lang="nb-NO" sz="1800" b="1" dirty="0">
                <a:solidFill>
                  <a:schemeClr val="tx1"/>
                </a:solidFill>
              </a:rPr>
              <a:t>Helsefremmende arbeid</a:t>
            </a:r>
          </a:p>
          <a:p>
            <a:endParaRPr lang="nb-NO" sz="1800" dirty="0">
              <a:solidFill>
                <a:schemeClr val="tx1"/>
              </a:solidFill>
            </a:endParaRPr>
          </a:p>
          <a:p>
            <a:r>
              <a:rPr lang="nb-NO" sz="1200" b="1" dirty="0">
                <a:solidFill>
                  <a:schemeClr val="tx1"/>
                </a:solidFill>
              </a:rPr>
              <a:t>Planlegge og gjennomføre </a:t>
            </a:r>
            <a:r>
              <a:rPr lang="nb-NO" sz="1200" dirty="0">
                <a:solidFill>
                  <a:schemeClr val="tx1"/>
                </a:solidFill>
              </a:rPr>
              <a:t>tiltak og aktiviteter som fremmer </a:t>
            </a:r>
            <a:r>
              <a:rPr lang="nb-NO" sz="1200" b="1" dirty="0">
                <a:solidFill>
                  <a:schemeClr val="tx1"/>
                </a:solidFill>
              </a:rPr>
              <a:t>fysisk og psykisk helse </a:t>
            </a:r>
            <a:r>
              <a:rPr lang="nb-NO" sz="1200" dirty="0">
                <a:solidFill>
                  <a:schemeClr val="tx1"/>
                </a:solidFill>
              </a:rPr>
              <a:t>hos barn og unge</a:t>
            </a:r>
          </a:p>
          <a:p>
            <a:endParaRPr lang="nb-NO" sz="1200" dirty="0">
              <a:solidFill>
                <a:schemeClr val="tx1"/>
              </a:solidFill>
            </a:endParaRPr>
          </a:p>
          <a:p>
            <a:r>
              <a:rPr lang="nb-NO" sz="1200" b="1" dirty="0">
                <a:solidFill>
                  <a:schemeClr val="tx1"/>
                </a:solidFill>
              </a:rPr>
              <a:t>Foreslå tiltak </a:t>
            </a:r>
            <a:r>
              <a:rPr lang="nb-NO" sz="1200" dirty="0">
                <a:solidFill>
                  <a:schemeClr val="tx1"/>
                </a:solidFill>
              </a:rPr>
              <a:t>som </a:t>
            </a:r>
            <a:r>
              <a:rPr lang="nb-NO" sz="1200" b="1" dirty="0">
                <a:solidFill>
                  <a:schemeClr val="tx1"/>
                </a:solidFill>
              </a:rPr>
              <a:t>fremmer hygiene</a:t>
            </a:r>
            <a:r>
              <a:rPr lang="nb-NO" sz="1200" dirty="0">
                <a:solidFill>
                  <a:schemeClr val="tx1"/>
                </a:solidFill>
              </a:rPr>
              <a:t>, </a:t>
            </a:r>
            <a:r>
              <a:rPr lang="nb-NO" sz="1200" b="1" dirty="0">
                <a:solidFill>
                  <a:schemeClr val="tx1"/>
                </a:solidFill>
              </a:rPr>
              <a:t>forebygger sykdommer og hindrer smitte</a:t>
            </a:r>
          </a:p>
          <a:p>
            <a:endParaRPr lang="nb-NO" sz="1200" dirty="0">
              <a:solidFill>
                <a:schemeClr val="tx1"/>
              </a:solidFill>
            </a:endParaRPr>
          </a:p>
          <a:p>
            <a:r>
              <a:rPr lang="nb-NO" sz="1200" dirty="0">
                <a:solidFill>
                  <a:schemeClr val="tx1"/>
                </a:solidFill>
              </a:rPr>
              <a:t>Gjennomføre tiltak som kan bidra til å </a:t>
            </a:r>
            <a:r>
              <a:rPr lang="nb-NO" sz="1200" b="1" dirty="0">
                <a:solidFill>
                  <a:schemeClr val="tx1"/>
                </a:solidFill>
              </a:rPr>
              <a:t>forebygge ensomhet, mobbing og diskriminering</a:t>
            </a:r>
          </a:p>
          <a:p>
            <a:endParaRPr lang="nb-NO" sz="1200" dirty="0">
              <a:solidFill>
                <a:schemeClr val="tx1"/>
              </a:solidFill>
            </a:endParaRPr>
          </a:p>
          <a:p>
            <a:r>
              <a:rPr lang="nb-NO" sz="1200" dirty="0">
                <a:solidFill>
                  <a:schemeClr val="tx1"/>
                </a:solidFill>
              </a:rPr>
              <a:t>Identifisere </a:t>
            </a:r>
            <a:r>
              <a:rPr lang="nb-NO" sz="1200" b="1" dirty="0">
                <a:solidFill>
                  <a:schemeClr val="tx1"/>
                </a:solidFill>
              </a:rPr>
              <a:t>tegn på omsorgssvikt </a:t>
            </a:r>
            <a:r>
              <a:rPr lang="nb-NO" sz="1200" dirty="0">
                <a:solidFill>
                  <a:schemeClr val="tx1"/>
                </a:solidFill>
              </a:rPr>
              <a:t>og andre </a:t>
            </a:r>
            <a:r>
              <a:rPr lang="nb-NO" sz="1200" b="1" dirty="0">
                <a:solidFill>
                  <a:schemeClr val="tx1"/>
                </a:solidFill>
              </a:rPr>
              <a:t>bekymringsfulle forhold </a:t>
            </a:r>
            <a:r>
              <a:rPr lang="nb-NO" sz="1200" dirty="0">
                <a:solidFill>
                  <a:schemeClr val="tx1"/>
                </a:solidFill>
              </a:rPr>
              <a:t>og </a:t>
            </a:r>
            <a:r>
              <a:rPr lang="nb-NO" sz="1200" b="1" dirty="0">
                <a:solidFill>
                  <a:schemeClr val="tx1"/>
                </a:solidFill>
              </a:rPr>
              <a:t>varsle i tråd med gjeldende regelverk</a:t>
            </a:r>
          </a:p>
          <a:p>
            <a:endParaRPr lang="nb-NO" sz="1200" b="1" dirty="0">
              <a:solidFill>
                <a:schemeClr val="tx1"/>
              </a:solidFill>
            </a:endParaRPr>
          </a:p>
          <a:p>
            <a:endParaRPr lang="nb-NO" sz="1200" dirty="0">
              <a:solidFill>
                <a:schemeClr val="tx1"/>
              </a:solidFill>
            </a:endParaRPr>
          </a:p>
          <a:p>
            <a:r>
              <a:rPr lang="nb-NO" sz="1200" dirty="0">
                <a:solidFill>
                  <a:schemeClr val="tx1"/>
                </a:solidFill>
              </a:rPr>
              <a:t>  </a:t>
            </a:r>
          </a:p>
        </p:txBody>
      </p:sp>
      <p:sp>
        <p:nvSpPr>
          <p:cNvPr id="5" name="Rektangel 4">
            <a:extLst>
              <a:ext uri="{FF2B5EF4-FFF2-40B4-BE49-F238E27FC236}">
                <a16:creationId xmlns:a16="http://schemas.microsoft.com/office/drawing/2014/main" id="{F21F638A-293B-4B3F-B681-3B47B01ADA32}"/>
              </a:ext>
            </a:extLst>
          </p:cNvPr>
          <p:cNvSpPr/>
          <p:nvPr/>
        </p:nvSpPr>
        <p:spPr>
          <a:xfrm>
            <a:off x="4511336" y="1468560"/>
            <a:ext cx="3169328" cy="444198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r>
              <a:rPr lang="nb-NO" sz="1800" dirty="0">
                <a:solidFill>
                  <a:schemeClr val="tx1"/>
                </a:solidFill>
              </a:rPr>
              <a:t> </a:t>
            </a:r>
          </a:p>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endParaRPr lang="nb-NO" sz="1800" b="1" dirty="0">
              <a:solidFill>
                <a:schemeClr val="tx1"/>
              </a:solidFill>
            </a:endParaRPr>
          </a:p>
          <a:p>
            <a:r>
              <a:rPr lang="nb-NO" sz="1800" b="1" dirty="0">
                <a:solidFill>
                  <a:schemeClr val="tx1"/>
                </a:solidFill>
              </a:rPr>
              <a:t>Tømrerfaget</a:t>
            </a:r>
          </a:p>
          <a:p>
            <a:endParaRPr lang="nb-NO" sz="1800" dirty="0">
              <a:solidFill>
                <a:schemeClr val="tx1"/>
              </a:solidFill>
            </a:endParaRPr>
          </a:p>
          <a:p>
            <a:r>
              <a:rPr lang="nb-NO" sz="1800" dirty="0">
                <a:solidFill>
                  <a:schemeClr val="tx1"/>
                </a:solidFill>
              </a:rPr>
              <a:t>Etter Vg3:</a:t>
            </a:r>
            <a:br>
              <a:rPr lang="nb-NO" sz="1800" dirty="0">
                <a:solidFill>
                  <a:schemeClr val="tx1"/>
                </a:solidFill>
              </a:rPr>
            </a:br>
            <a:endParaRPr lang="nb-NO" sz="1800" b="1" dirty="0">
              <a:solidFill>
                <a:schemeClr val="tx1"/>
              </a:solidFill>
            </a:endParaRPr>
          </a:p>
          <a:p>
            <a:r>
              <a:rPr lang="nb-NO" sz="1800" b="1" dirty="0">
                <a:solidFill>
                  <a:schemeClr val="tx1"/>
                </a:solidFill>
              </a:rPr>
              <a:t>Produksjon</a:t>
            </a:r>
          </a:p>
          <a:p>
            <a:endParaRPr lang="nb-NO" sz="1200" dirty="0">
              <a:solidFill>
                <a:schemeClr val="tx1"/>
              </a:solidFill>
            </a:endParaRPr>
          </a:p>
          <a:p>
            <a:r>
              <a:rPr lang="nn-NO" sz="1200" b="1" dirty="0">
                <a:solidFill>
                  <a:srgbClr val="303030"/>
                </a:solidFill>
              </a:rPr>
              <a:t>Planleggje, utføre, dokumentere og vurdere eige</a:t>
            </a:r>
            <a:r>
              <a:rPr lang="nn-NO" sz="1200" dirty="0">
                <a:solidFill>
                  <a:srgbClr val="303030"/>
                </a:solidFill>
              </a:rPr>
              <a:t> arbeid</a:t>
            </a:r>
          </a:p>
          <a:p>
            <a:endParaRPr lang="nn-NO" sz="1200" dirty="0">
              <a:solidFill>
                <a:srgbClr val="303030"/>
              </a:solidFill>
            </a:endParaRPr>
          </a:p>
          <a:p>
            <a:r>
              <a:rPr lang="nn-NO" sz="1200" dirty="0">
                <a:solidFill>
                  <a:srgbClr val="303030"/>
                </a:solidFill>
              </a:rPr>
              <a:t>Utføre </a:t>
            </a:r>
            <a:r>
              <a:rPr lang="nn-NO" sz="1200" b="1" dirty="0">
                <a:solidFill>
                  <a:srgbClr val="303030"/>
                </a:solidFill>
              </a:rPr>
              <a:t>byggje- og monteringsarbeid </a:t>
            </a:r>
            <a:r>
              <a:rPr lang="nn-NO" sz="1200" dirty="0">
                <a:solidFill>
                  <a:srgbClr val="303030"/>
                </a:solidFill>
              </a:rPr>
              <a:t>etter </a:t>
            </a:r>
            <a:r>
              <a:rPr lang="nn-NO" sz="1200" b="1" dirty="0">
                <a:solidFill>
                  <a:srgbClr val="303030"/>
                </a:solidFill>
              </a:rPr>
              <a:t>teikningar </a:t>
            </a:r>
            <a:r>
              <a:rPr lang="nn-NO" sz="1200" dirty="0">
                <a:solidFill>
                  <a:srgbClr val="303030"/>
                </a:solidFill>
              </a:rPr>
              <a:t>og beskrivingar</a:t>
            </a:r>
          </a:p>
          <a:p>
            <a:endParaRPr lang="nn-NO" sz="1200" dirty="0">
              <a:solidFill>
                <a:srgbClr val="303030"/>
              </a:solidFill>
            </a:endParaRPr>
          </a:p>
          <a:p>
            <a:r>
              <a:rPr lang="nn-NO" sz="1200" dirty="0">
                <a:solidFill>
                  <a:srgbClr val="303030"/>
                </a:solidFill>
              </a:rPr>
              <a:t>Byggje nye </a:t>
            </a:r>
            <a:r>
              <a:rPr lang="nn-NO" sz="1200" b="1" dirty="0">
                <a:solidFill>
                  <a:srgbClr val="303030"/>
                </a:solidFill>
              </a:rPr>
              <a:t>utvendige og innvendige konstruksjonar</a:t>
            </a:r>
            <a:r>
              <a:rPr lang="nn-NO" sz="1200" dirty="0">
                <a:solidFill>
                  <a:srgbClr val="303030"/>
                </a:solidFill>
              </a:rPr>
              <a:t> av tre og stål</a:t>
            </a:r>
          </a:p>
          <a:p>
            <a:endParaRPr lang="nn-NO" sz="1200" dirty="0">
              <a:solidFill>
                <a:srgbClr val="303030"/>
              </a:solidFill>
            </a:endParaRPr>
          </a:p>
          <a:p>
            <a:r>
              <a:rPr lang="nn-NO" sz="1200" dirty="0">
                <a:solidFill>
                  <a:srgbClr val="303030"/>
                </a:solidFill>
                <a:latin typeface="Roboto" panose="02000000000000000000" pitchFamily="2" charset="0"/>
              </a:rPr>
              <a:t>Ta vare på </a:t>
            </a:r>
            <a:r>
              <a:rPr lang="nn-NO" sz="1200" b="1" dirty="0">
                <a:solidFill>
                  <a:srgbClr val="303030"/>
                </a:solidFill>
                <a:latin typeface="Roboto" panose="02000000000000000000" pitchFamily="2" charset="0"/>
              </a:rPr>
              <a:t>byggjeskikkar og byggjetradisjonar </a:t>
            </a:r>
            <a:r>
              <a:rPr lang="nn-NO" sz="1200" dirty="0">
                <a:solidFill>
                  <a:srgbClr val="303030"/>
                </a:solidFill>
                <a:latin typeface="Roboto" panose="02000000000000000000" pitchFamily="2" charset="0"/>
              </a:rPr>
              <a:t>ved utføring av rehabiliterings- og vedlikehaldsarbeid</a:t>
            </a:r>
          </a:p>
          <a:p>
            <a:endParaRPr lang="nb-NO" sz="1200" dirty="0">
              <a:solidFill>
                <a:schemeClr val="tx1"/>
              </a:solidFill>
            </a:endParaRPr>
          </a:p>
          <a:p>
            <a:r>
              <a:rPr lang="nb-NO" sz="1200" dirty="0">
                <a:solidFill>
                  <a:schemeClr val="tx1"/>
                </a:solidFill>
              </a:rPr>
              <a:t> </a:t>
            </a:r>
          </a:p>
          <a:p>
            <a:endParaRPr lang="nb-NO" sz="1200" dirty="0">
              <a:solidFill>
                <a:schemeClr val="tx1"/>
              </a:solidFill>
            </a:endParaRPr>
          </a:p>
          <a:p>
            <a:endParaRPr lang="nb-NO" sz="1200" dirty="0">
              <a:solidFill>
                <a:schemeClr val="tx1"/>
              </a:solidFill>
            </a:endParaRPr>
          </a:p>
          <a:p>
            <a:endParaRPr lang="nb-NO" sz="1200" dirty="0">
              <a:solidFill>
                <a:schemeClr val="tx1"/>
              </a:solidFill>
            </a:endParaRPr>
          </a:p>
          <a:p>
            <a:endParaRPr lang="nb-NO" sz="1200" dirty="0">
              <a:solidFill>
                <a:schemeClr val="tx1"/>
              </a:solidFill>
            </a:endParaRPr>
          </a:p>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br>
              <a:rPr lang="nb-NO" dirty="0">
                <a:solidFill>
                  <a:schemeClr val="tx1"/>
                </a:solidFill>
              </a:rPr>
            </a:br>
            <a:endParaRPr lang="nb-NO" dirty="0">
              <a:solidFill>
                <a:schemeClr val="tx1"/>
              </a:solidFill>
            </a:endParaRPr>
          </a:p>
        </p:txBody>
      </p:sp>
      <p:sp>
        <p:nvSpPr>
          <p:cNvPr id="6" name="Rektangel 5">
            <a:extLst>
              <a:ext uri="{FF2B5EF4-FFF2-40B4-BE49-F238E27FC236}">
                <a16:creationId xmlns:a16="http://schemas.microsoft.com/office/drawing/2014/main" id="{2F80D7F3-BC85-48DC-A15E-BC18AD1CBCFC}"/>
              </a:ext>
            </a:extLst>
          </p:cNvPr>
          <p:cNvSpPr/>
          <p:nvPr/>
        </p:nvSpPr>
        <p:spPr>
          <a:xfrm>
            <a:off x="7948474" y="1468560"/>
            <a:ext cx="3169328" cy="451910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endParaRPr lang="nb-NO" sz="1800" dirty="0">
              <a:solidFill>
                <a:schemeClr val="tx1"/>
              </a:solidFill>
            </a:endParaRPr>
          </a:p>
          <a:p>
            <a:r>
              <a:rPr lang="nb-NO" sz="1800" b="1" dirty="0">
                <a:solidFill>
                  <a:schemeClr val="tx1"/>
                </a:solidFill>
              </a:rPr>
              <a:t>Salgsfaget</a:t>
            </a:r>
          </a:p>
          <a:p>
            <a:endParaRPr lang="nb-NO" sz="1800" dirty="0">
              <a:solidFill>
                <a:schemeClr val="tx1"/>
              </a:solidFill>
            </a:endParaRPr>
          </a:p>
          <a:p>
            <a:r>
              <a:rPr lang="nb-NO" sz="1800" dirty="0">
                <a:solidFill>
                  <a:schemeClr val="tx1"/>
                </a:solidFill>
              </a:rPr>
              <a:t>Etter Vg3:</a:t>
            </a:r>
          </a:p>
          <a:p>
            <a:endParaRPr lang="nb-NO" sz="1800" b="1" dirty="0">
              <a:solidFill>
                <a:schemeClr val="tx1"/>
              </a:solidFill>
            </a:endParaRPr>
          </a:p>
          <a:p>
            <a:r>
              <a:rPr lang="nb-NO" sz="1800" b="1" dirty="0">
                <a:solidFill>
                  <a:schemeClr val="tx1"/>
                </a:solidFill>
              </a:rPr>
              <a:t>Salg og oppfølging</a:t>
            </a:r>
          </a:p>
          <a:p>
            <a:endParaRPr lang="nb-NO" sz="1800" dirty="0">
              <a:solidFill>
                <a:schemeClr val="tx1"/>
              </a:solidFill>
            </a:endParaRPr>
          </a:p>
          <a:p>
            <a:r>
              <a:rPr lang="nb-NO" sz="1200" dirty="0">
                <a:solidFill>
                  <a:srgbClr val="303030"/>
                </a:solidFill>
                <a:latin typeface="Roboto" panose="02000000000000000000" pitchFamily="2" charset="0"/>
              </a:rPr>
              <a:t>Vurdere, velge og bruke </a:t>
            </a:r>
            <a:r>
              <a:rPr lang="nb-NO" sz="1200" b="1" dirty="0">
                <a:solidFill>
                  <a:srgbClr val="303030"/>
                </a:solidFill>
                <a:latin typeface="Roboto" panose="02000000000000000000" pitchFamily="2" charset="0"/>
              </a:rPr>
              <a:t>salgsmetoder tilpasset markeder, kundegrupper og salgssituasjoner</a:t>
            </a:r>
          </a:p>
          <a:p>
            <a:endParaRPr lang="nb-NO" sz="1200" dirty="0">
              <a:solidFill>
                <a:srgbClr val="303030"/>
              </a:solidFill>
              <a:latin typeface="Roboto" panose="02000000000000000000" pitchFamily="2" charset="0"/>
            </a:endParaRPr>
          </a:p>
          <a:p>
            <a:r>
              <a:rPr lang="nb-NO" sz="1200" dirty="0">
                <a:solidFill>
                  <a:srgbClr val="303030"/>
                </a:solidFill>
                <a:latin typeface="Roboto" panose="02000000000000000000" pitchFamily="2" charset="0"/>
              </a:rPr>
              <a:t>Informere </a:t>
            </a:r>
            <a:r>
              <a:rPr lang="nb-NO" sz="1200" b="1" dirty="0">
                <a:solidFill>
                  <a:srgbClr val="303030"/>
                </a:solidFill>
                <a:latin typeface="Roboto" panose="02000000000000000000" pitchFamily="2" charset="0"/>
              </a:rPr>
              <a:t>om kundens rettigheter </a:t>
            </a:r>
            <a:r>
              <a:rPr lang="nb-NO" sz="1200" dirty="0">
                <a:solidFill>
                  <a:srgbClr val="303030"/>
                </a:solidFill>
                <a:latin typeface="Roboto" panose="02000000000000000000" pitchFamily="2" charset="0"/>
              </a:rPr>
              <a:t>ved kjøp av produkter og tjenester</a:t>
            </a:r>
          </a:p>
          <a:p>
            <a:endParaRPr lang="nb-NO" sz="1200" dirty="0">
              <a:solidFill>
                <a:srgbClr val="303030"/>
              </a:solidFill>
              <a:latin typeface="Roboto" panose="02000000000000000000" pitchFamily="2" charset="0"/>
            </a:endParaRPr>
          </a:p>
          <a:p>
            <a:r>
              <a:rPr lang="nb-NO" sz="1200" dirty="0">
                <a:solidFill>
                  <a:srgbClr val="303030"/>
                </a:solidFill>
                <a:latin typeface="Roboto" panose="02000000000000000000" pitchFamily="2" charset="0"/>
              </a:rPr>
              <a:t>Planlegge og bruke bedriftens </a:t>
            </a:r>
            <a:r>
              <a:rPr lang="nb-NO" sz="1200" b="1" dirty="0">
                <a:solidFill>
                  <a:srgbClr val="303030"/>
                </a:solidFill>
                <a:latin typeface="Roboto" panose="02000000000000000000" pitchFamily="2" charset="0"/>
              </a:rPr>
              <a:t>pris- og rabattpolitikk</a:t>
            </a:r>
            <a:r>
              <a:rPr lang="nb-NO" sz="1200" dirty="0">
                <a:solidFill>
                  <a:srgbClr val="303030"/>
                </a:solidFill>
                <a:latin typeface="Roboto" panose="02000000000000000000" pitchFamily="2" charset="0"/>
              </a:rPr>
              <a:t> i samsvar med bedriftens krav til </a:t>
            </a:r>
            <a:r>
              <a:rPr lang="nb-NO" sz="1200" b="1" dirty="0">
                <a:solidFill>
                  <a:srgbClr val="303030"/>
                </a:solidFill>
                <a:latin typeface="Roboto" panose="02000000000000000000" pitchFamily="2" charset="0"/>
              </a:rPr>
              <a:t>lønnsomhet</a:t>
            </a:r>
          </a:p>
          <a:p>
            <a:endParaRPr lang="nb-NO" sz="1200" dirty="0">
              <a:solidFill>
                <a:srgbClr val="303030"/>
              </a:solidFill>
              <a:latin typeface="Roboto" panose="02000000000000000000" pitchFamily="2" charset="0"/>
            </a:endParaRPr>
          </a:p>
          <a:p>
            <a:r>
              <a:rPr lang="nb-NO" sz="1200" b="1" dirty="0">
                <a:solidFill>
                  <a:srgbClr val="303030"/>
                </a:solidFill>
                <a:latin typeface="Roboto" panose="02000000000000000000" pitchFamily="2" charset="0"/>
              </a:rPr>
              <a:t>Yte service </a:t>
            </a:r>
            <a:r>
              <a:rPr lang="nb-NO" sz="1200" dirty="0">
                <a:solidFill>
                  <a:srgbClr val="303030"/>
                </a:solidFill>
                <a:latin typeface="Roboto" panose="02000000000000000000" pitchFamily="2" charset="0"/>
              </a:rPr>
              <a:t>i salgssituasjoner</a:t>
            </a:r>
          </a:p>
          <a:p>
            <a:endParaRPr lang="nb-NO" sz="1200" dirty="0">
              <a:solidFill>
                <a:srgbClr val="303030"/>
              </a:solidFill>
              <a:latin typeface="Roboto" panose="02000000000000000000" pitchFamily="2" charset="0"/>
            </a:endParaRPr>
          </a:p>
          <a:p>
            <a:r>
              <a:rPr lang="nb-NO" sz="1200" dirty="0">
                <a:solidFill>
                  <a:srgbClr val="303030"/>
                </a:solidFill>
                <a:latin typeface="Roboto" panose="02000000000000000000" pitchFamily="2" charset="0"/>
              </a:rPr>
              <a:t>Gi </a:t>
            </a:r>
            <a:r>
              <a:rPr lang="nb-NO" sz="1200" b="1" dirty="0">
                <a:solidFill>
                  <a:srgbClr val="303030"/>
                </a:solidFill>
                <a:latin typeface="Roboto" panose="02000000000000000000" pitchFamily="2" charset="0"/>
              </a:rPr>
              <a:t>informasjon om bedriftens produkter </a:t>
            </a:r>
            <a:r>
              <a:rPr lang="nb-NO" sz="1200" dirty="0">
                <a:solidFill>
                  <a:srgbClr val="303030"/>
                </a:solidFill>
                <a:latin typeface="Roboto" panose="02000000000000000000" pitchFamily="2" charset="0"/>
              </a:rPr>
              <a:t>som kan imøtekomme </a:t>
            </a:r>
            <a:r>
              <a:rPr lang="nb-NO" sz="1200" b="1" dirty="0">
                <a:solidFill>
                  <a:srgbClr val="303030"/>
                </a:solidFill>
                <a:latin typeface="Roboto" panose="02000000000000000000" pitchFamily="2" charset="0"/>
              </a:rPr>
              <a:t>kundens behov</a:t>
            </a:r>
          </a:p>
          <a:p>
            <a:endParaRPr lang="nb-NO" sz="1200" dirty="0">
              <a:solidFill>
                <a:schemeClr val="tx1"/>
              </a:solidFill>
            </a:endParaRPr>
          </a:p>
          <a:p>
            <a:endParaRPr lang="nb-NO" sz="1200" dirty="0">
              <a:solidFill>
                <a:schemeClr val="tx1"/>
              </a:solidFill>
            </a:endParaRPr>
          </a:p>
          <a:p>
            <a:endParaRPr lang="nb-NO" sz="1200" dirty="0">
              <a:solidFill>
                <a:schemeClr val="tx1"/>
              </a:solidFill>
            </a:endParaRPr>
          </a:p>
          <a:p>
            <a:endParaRPr lang="nb-NO" sz="1200" dirty="0">
              <a:solidFill>
                <a:schemeClr val="tx1"/>
              </a:solidFill>
            </a:endParaRPr>
          </a:p>
          <a:p>
            <a:endParaRPr lang="nb-NO" sz="1200" dirty="0">
              <a:solidFill>
                <a:schemeClr val="tx1"/>
              </a:solidFill>
            </a:endParaRPr>
          </a:p>
          <a:p>
            <a:endParaRPr lang="nb-NO" sz="1200" dirty="0">
              <a:solidFill>
                <a:schemeClr val="tx1"/>
              </a:solidFill>
            </a:endParaRPr>
          </a:p>
          <a:p>
            <a:endParaRPr lang="nb-NO" sz="1200" dirty="0">
              <a:solidFill>
                <a:schemeClr val="tx1"/>
              </a:solidFill>
            </a:endParaRPr>
          </a:p>
          <a:p>
            <a:pPr algn="ctr"/>
            <a:endParaRPr lang="nb-NO" sz="1800" dirty="0">
              <a:solidFill>
                <a:schemeClr val="tx1"/>
              </a:solidFill>
            </a:endParaRPr>
          </a:p>
        </p:txBody>
      </p:sp>
    </p:spTree>
    <p:extLst>
      <p:ext uri="{BB962C8B-B14F-4D97-AF65-F5344CB8AC3E}">
        <p14:creationId xmlns:p14="http://schemas.microsoft.com/office/powerpoint/2010/main" val="106227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97C5B66-A844-43A8-9203-138F538FBD01}"/>
              </a:ext>
            </a:extLst>
          </p:cNvPr>
          <p:cNvSpPr>
            <a:spLocks noGrp="1"/>
          </p:cNvSpPr>
          <p:nvPr>
            <p:ph type="title"/>
          </p:nvPr>
        </p:nvSpPr>
        <p:spPr>
          <a:xfrm>
            <a:off x="914400" y="443884"/>
            <a:ext cx="10363200" cy="468313"/>
          </a:xfrm>
        </p:spPr>
        <p:txBody>
          <a:bodyPr/>
          <a:lstStyle/>
          <a:p>
            <a:r>
              <a:rPr lang="nb-NO" sz="3200" b="1" dirty="0">
                <a:latin typeface="Verdana" panose="020B0604030504040204" pitchFamily="34" charset="0"/>
                <a:ea typeface="Verdana" panose="020B0604030504040204" pitchFamily="34" charset="0"/>
              </a:rPr>
              <a:t>TIPS! Lag liste med huskeord fra læreplan?</a:t>
            </a:r>
            <a:endParaRPr lang="nb-NO" sz="3200" dirty="0"/>
          </a:p>
        </p:txBody>
      </p:sp>
      <p:sp>
        <p:nvSpPr>
          <p:cNvPr id="4" name="TekstSylinder 3">
            <a:extLst>
              <a:ext uri="{FF2B5EF4-FFF2-40B4-BE49-F238E27FC236}">
                <a16:creationId xmlns:a16="http://schemas.microsoft.com/office/drawing/2014/main" id="{A700AB2F-180E-479F-B7FA-07AFB7C65238}"/>
              </a:ext>
            </a:extLst>
          </p:cNvPr>
          <p:cNvSpPr txBox="1"/>
          <p:nvPr/>
        </p:nvSpPr>
        <p:spPr>
          <a:xfrm>
            <a:off x="985422" y="1031092"/>
            <a:ext cx="6094520" cy="5632311"/>
          </a:xfrm>
          <a:prstGeom prst="rect">
            <a:avLst/>
          </a:prstGeom>
          <a:noFill/>
        </p:spPr>
        <p:txBody>
          <a:bodyPr wrap="square">
            <a:spAutoFit/>
          </a:bodyPr>
          <a:lstStyle/>
          <a:p>
            <a:r>
              <a:rPr lang="nb-NO" sz="1200" b="1" u="sng" dirty="0">
                <a:latin typeface="+mn-lt"/>
                <a:ea typeface="Verdana" panose="020B0604030504040204" pitchFamily="34" charset="0"/>
              </a:rPr>
              <a:t>Barne- og ungdomsarbeid:</a:t>
            </a:r>
          </a:p>
          <a:p>
            <a:endParaRPr lang="nb-NO" sz="1200" b="1" dirty="0">
              <a:latin typeface="+mn-lt"/>
              <a:ea typeface="Verdana" panose="020B0604030504040204" pitchFamily="34" charset="0"/>
            </a:endParaRPr>
          </a:p>
          <a:p>
            <a:r>
              <a:rPr lang="nb-NO" sz="1200" b="1" dirty="0">
                <a:latin typeface="+mn-lt"/>
                <a:ea typeface="Verdana" panose="020B0604030504040204" pitchFamily="34" charset="0"/>
              </a:rPr>
              <a:t>F</a:t>
            </a:r>
            <a:r>
              <a:rPr lang="nb-NO" sz="1200" b="1" dirty="0">
                <a:solidFill>
                  <a:schemeClr val="tx1"/>
                </a:solidFill>
                <a:latin typeface="+mn-lt"/>
                <a:ea typeface="Verdana" panose="020B0604030504040204" pitchFamily="34" charset="0"/>
              </a:rPr>
              <a:t>ysisk og psykisk helse</a:t>
            </a:r>
            <a:endParaRPr lang="nb-NO" sz="1200" dirty="0">
              <a:solidFill>
                <a:schemeClr val="tx1"/>
              </a:solidFill>
              <a:latin typeface="+mn-lt"/>
              <a:ea typeface="Verdana" panose="020B0604030504040204" pitchFamily="34" charset="0"/>
            </a:endParaRPr>
          </a:p>
          <a:p>
            <a:endParaRPr lang="nb-NO" sz="1200" b="1" dirty="0">
              <a:solidFill>
                <a:schemeClr val="tx1"/>
              </a:solidFill>
              <a:latin typeface="+mn-lt"/>
              <a:ea typeface="Verdana" panose="020B0604030504040204" pitchFamily="34" charset="0"/>
            </a:endParaRPr>
          </a:p>
          <a:p>
            <a:r>
              <a:rPr lang="nb-NO" sz="1200" b="1" dirty="0">
                <a:solidFill>
                  <a:schemeClr val="tx1"/>
                </a:solidFill>
                <a:latin typeface="+mn-lt"/>
                <a:ea typeface="Verdana" panose="020B0604030504040204" pitchFamily="34" charset="0"/>
              </a:rPr>
              <a:t>Hygiene</a:t>
            </a:r>
            <a:endParaRPr lang="nb-NO" sz="1200" b="1" dirty="0">
              <a:latin typeface="+mn-lt"/>
              <a:ea typeface="Verdana" panose="020B0604030504040204" pitchFamily="34" charset="0"/>
            </a:endParaRPr>
          </a:p>
          <a:p>
            <a:endParaRPr lang="nb-NO" sz="1200" b="1" dirty="0">
              <a:solidFill>
                <a:schemeClr val="tx1"/>
              </a:solidFill>
              <a:latin typeface="+mn-lt"/>
              <a:ea typeface="Verdana" panose="020B0604030504040204" pitchFamily="34" charset="0"/>
            </a:endParaRPr>
          </a:p>
          <a:p>
            <a:r>
              <a:rPr lang="nb-NO" sz="1200" b="1" dirty="0">
                <a:latin typeface="+mn-lt"/>
                <a:ea typeface="Verdana" panose="020B0604030504040204" pitchFamily="34" charset="0"/>
              </a:rPr>
              <a:t>F</a:t>
            </a:r>
            <a:r>
              <a:rPr lang="nb-NO" sz="1200" b="1" dirty="0">
                <a:solidFill>
                  <a:schemeClr val="tx1"/>
                </a:solidFill>
                <a:latin typeface="+mn-lt"/>
                <a:ea typeface="Verdana" panose="020B0604030504040204" pitchFamily="34" charset="0"/>
              </a:rPr>
              <a:t>orebygge ensomhet, mobbing og diskriminering</a:t>
            </a:r>
          </a:p>
          <a:p>
            <a:endParaRPr lang="nb-NO" sz="1200" b="1" dirty="0">
              <a:solidFill>
                <a:schemeClr val="tx1"/>
              </a:solidFill>
              <a:latin typeface="+mn-lt"/>
              <a:ea typeface="Verdana" panose="020B0604030504040204" pitchFamily="34" charset="0"/>
            </a:endParaRPr>
          </a:p>
          <a:p>
            <a:r>
              <a:rPr lang="nb-NO" sz="1200" b="1" dirty="0">
                <a:latin typeface="+mn-lt"/>
                <a:ea typeface="Verdana" panose="020B0604030504040204" pitchFamily="34" charset="0"/>
              </a:rPr>
              <a:t>O</a:t>
            </a:r>
            <a:r>
              <a:rPr lang="nb-NO" sz="1200" b="1" dirty="0">
                <a:solidFill>
                  <a:schemeClr val="tx1"/>
                </a:solidFill>
                <a:latin typeface="+mn-lt"/>
                <a:ea typeface="Verdana" panose="020B0604030504040204" pitchFamily="34" charset="0"/>
              </a:rPr>
              <a:t>msorgssvikt? </a:t>
            </a:r>
            <a:r>
              <a:rPr lang="nb-NO" sz="1200" b="1" dirty="0">
                <a:latin typeface="+mn-lt"/>
                <a:ea typeface="Verdana" panose="020B0604030504040204" pitchFamily="34" charset="0"/>
              </a:rPr>
              <a:t>V</a:t>
            </a:r>
            <a:r>
              <a:rPr lang="nb-NO" sz="1200" b="1" dirty="0">
                <a:solidFill>
                  <a:schemeClr val="tx1"/>
                </a:solidFill>
                <a:latin typeface="+mn-lt"/>
                <a:ea typeface="Verdana" panose="020B0604030504040204" pitchFamily="34" charset="0"/>
              </a:rPr>
              <a:t>arsle i tråd med gjeldende regelverk (hvilket?)</a:t>
            </a:r>
          </a:p>
          <a:p>
            <a:endParaRPr lang="nb-NO" sz="1200" b="1" dirty="0">
              <a:latin typeface="+mn-lt"/>
              <a:ea typeface="Verdana" panose="020B0604030504040204" pitchFamily="34" charset="0"/>
            </a:endParaRPr>
          </a:p>
          <a:p>
            <a:r>
              <a:rPr lang="nb-NO" sz="1200" b="1" dirty="0">
                <a:latin typeface="+mn-lt"/>
                <a:ea typeface="Verdana" panose="020B0604030504040204" pitchFamily="34" charset="0"/>
              </a:rPr>
              <a:t>S</a:t>
            </a:r>
            <a:r>
              <a:rPr lang="nb-NO" sz="1200" b="1" dirty="0">
                <a:solidFill>
                  <a:schemeClr val="tx1"/>
                </a:solidFill>
                <a:latin typeface="+mn-lt"/>
                <a:ea typeface="Verdana" panose="020B0604030504040204" pitchFamily="34" charset="0"/>
              </a:rPr>
              <a:t>elvfølelse og identitet</a:t>
            </a:r>
          </a:p>
          <a:p>
            <a:endParaRPr lang="nb-NO" sz="1200" dirty="0">
              <a:solidFill>
                <a:schemeClr val="tx1"/>
              </a:solidFill>
              <a:latin typeface="+mn-lt"/>
              <a:ea typeface="Verdana" panose="020B0604030504040204" pitchFamily="34" charset="0"/>
            </a:endParaRPr>
          </a:p>
          <a:p>
            <a:r>
              <a:rPr lang="nb-NO" sz="1200" b="1" dirty="0">
                <a:latin typeface="+mn-lt"/>
                <a:ea typeface="Verdana" panose="020B0604030504040204" pitchFamily="34" charset="0"/>
              </a:rPr>
              <a:t>M</a:t>
            </a:r>
            <a:r>
              <a:rPr lang="nb-NO" sz="1200" b="1" dirty="0">
                <a:solidFill>
                  <a:schemeClr val="tx1"/>
                </a:solidFill>
                <a:latin typeface="+mn-lt"/>
                <a:ea typeface="Verdana" panose="020B0604030504040204" pitchFamily="34" charset="0"/>
              </a:rPr>
              <a:t>edvirkning og ta ansvar</a:t>
            </a:r>
          </a:p>
          <a:p>
            <a:endParaRPr lang="nb-NO" sz="1200" b="1" dirty="0">
              <a:solidFill>
                <a:schemeClr val="tx1"/>
              </a:solidFill>
              <a:latin typeface="+mn-lt"/>
              <a:ea typeface="Verdana" panose="020B0604030504040204" pitchFamily="34" charset="0"/>
            </a:endParaRPr>
          </a:p>
          <a:p>
            <a:r>
              <a:rPr lang="nb-NO" sz="1200" b="1" dirty="0">
                <a:latin typeface="+mn-lt"/>
                <a:ea typeface="Verdana" panose="020B0604030504040204" pitchFamily="34" charset="0"/>
              </a:rPr>
              <a:t>K</a:t>
            </a:r>
            <a:r>
              <a:rPr lang="nb-NO" sz="1200" b="1" dirty="0">
                <a:solidFill>
                  <a:schemeClr val="tx1"/>
                </a:solidFill>
                <a:latin typeface="+mn-lt"/>
                <a:ea typeface="Verdana" panose="020B0604030504040204" pitchFamily="34" charset="0"/>
              </a:rPr>
              <a:t>onflikthåndtering og veilede</a:t>
            </a:r>
            <a:r>
              <a:rPr lang="nb-NO" sz="1200" dirty="0">
                <a:solidFill>
                  <a:schemeClr val="tx1"/>
                </a:solidFill>
                <a:latin typeface="+mn-lt"/>
                <a:ea typeface="Verdana" panose="020B0604030504040204" pitchFamily="34" charset="0"/>
              </a:rPr>
              <a:t> </a:t>
            </a:r>
          </a:p>
          <a:p>
            <a:endParaRPr lang="nb-NO" sz="1200" b="1" dirty="0">
              <a:latin typeface="+mn-lt"/>
              <a:ea typeface="Verdana" panose="020B0604030504040204" pitchFamily="34" charset="0"/>
            </a:endParaRPr>
          </a:p>
          <a:p>
            <a:r>
              <a:rPr lang="nb-NO" sz="1200" b="1" dirty="0">
                <a:latin typeface="+mn-lt"/>
                <a:ea typeface="Verdana" panose="020B0604030504040204" pitchFamily="34" charset="0"/>
              </a:rPr>
              <a:t>S</a:t>
            </a:r>
            <a:r>
              <a:rPr lang="nb-NO" sz="1200" b="1" dirty="0">
                <a:solidFill>
                  <a:schemeClr val="tx1"/>
                </a:solidFill>
                <a:latin typeface="+mn-lt"/>
                <a:ea typeface="Verdana" panose="020B0604030504040204" pitchFamily="34" charset="0"/>
              </a:rPr>
              <a:t>pråklige, intellektuelle, emosjonelle og motoriske utvikling</a:t>
            </a:r>
          </a:p>
          <a:p>
            <a:endParaRPr lang="nb-NO" sz="1200" b="1" dirty="0">
              <a:solidFill>
                <a:schemeClr val="tx1"/>
              </a:solidFill>
              <a:latin typeface="+mn-lt"/>
              <a:ea typeface="Verdana" panose="020B0604030504040204" pitchFamily="34" charset="0"/>
            </a:endParaRPr>
          </a:p>
          <a:p>
            <a:r>
              <a:rPr lang="nb-NO" sz="1200" b="1" dirty="0">
                <a:latin typeface="+mn-lt"/>
                <a:ea typeface="Verdana" panose="020B0604030504040204" pitchFamily="34" charset="0"/>
              </a:rPr>
              <a:t>T</a:t>
            </a:r>
            <a:r>
              <a:rPr lang="nb-NO" sz="1200" b="1" dirty="0">
                <a:solidFill>
                  <a:schemeClr val="tx1"/>
                </a:solidFill>
                <a:latin typeface="+mn-lt"/>
                <a:ea typeface="Verdana" panose="020B0604030504040204" pitchFamily="34" charset="0"/>
              </a:rPr>
              <a:t>aushetsplikt og personvern</a:t>
            </a:r>
          </a:p>
          <a:p>
            <a:endParaRPr lang="nb-NO" sz="1200" b="1" dirty="0">
              <a:latin typeface="+mn-lt"/>
              <a:ea typeface="Verdana" panose="020B0604030504040204" pitchFamily="34" charset="0"/>
            </a:endParaRPr>
          </a:p>
          <a:p>
            <a:r>
              <a:rPr lang="nb-NO" sz="1200" b="1" dirty="0">
                <a:solidFill>
                  <a:schemeClr val="tx1"/>
                </a:solidFill>
                <a:latin typeface="+mn-lt"/>
                <a:ea typeface="Verdana" panose="020B0604030504040204" pitchFamily="34" charset="0"/>
              </a:rPr>
              <a:t>Universell utforming</a:t>
            </a:r>
            <a:endParaRPr lang="nb-NO" sz="1200" b="1" dirty="0">
              <a:latin typeface="+mn-lt"/>
              <a:ea typeface="Verdana" panose="020B0604030504040204" pitchFamily="34" charset="0"/>
            </a:endParaRPr>
          </a:p>
          <a:p>
            <a:endParaRPr lang="nb-NO" sz="1200" b="1" dirty="0">
              <a:solidFill>
                <a:schemeClr val="tx1"/>
              </a:solidFill>
              <a:latin typeface="+mn-lt"/>
              <a:ea typeface="Verdana" panose="020B0604030504040204" pitchFamily="34" charset="0"/>
            </a:endParaRPr>
          </a:p>
          <a:p>
            <a:r>
              <a:rPr lang="nb-NO" sz="1200" b="1" dirty="0">
                <a:latin typeface="+mn-lt"/>
                <a:ea typeface="Verdana" panose="020B0604030504040204" pitchFamily="34" charset="0"/>
              </a:rPr>
              <a:t>E</a:t>
            </a:r>
            <a:r>
              <a:rPr lang="nb-NO" sz="1200" b="1" dirty="0">
                <a:solidFill>
                  <a:schemeClr val="tx1"/>
                </a:solidFill>
                <a:latin typeface="+mn-lt"/>
                <a:ea typeface="Verdana" panose="020B0604030504040204" pitchFamily="34" charset="0"/>
              </a:rPr>
              <a:t>rgonomiske prinsipper</a:t>
            </a:r>
            <a:r>
              <a:rPr lang="nb-NO" sz="1200" dirty="0">
                <a:solidFill>
                  <a:schemeClr val="tx1"/>
                </a:solidFill>
                <a:latin typeface="+mn-lt"/>
                <a:ea typeface="Verdana" panose="020B0604030504040204" pitchFamily="34" charset="0"/>
              </a:rPr>
              <a:t> </a:t>
            </a:r>
          </a:p>
          <a:p>
            <a:endParaRPr lang="nb-NO" sz="1200" b="1" dirty="0">
              <a:latin typeface="+mn-lt"/>
              <a:ea typeface="Verdana" panose="020B0604030504040204" pitchFamily="34" charset="0"/>
            </a:endParaRPr>
          </a:p>
          <a:p>
            <a:r>
              <a:rPr lang="nb-NO" sz="1200" b="1" dirty="0">
                <a:latin typeface="+mn-lt"/>
                <a:ea typeface="Verdana" panose="020B0604030504040204" pitchFamily="34" charset="0"/>
              </a:rPr>
              <a:t>H</a:t>
            </a:r>
            <a:r>
              <a:rPr lang="nb-NO" sz="1200" b="1" dirty="0">
                <a:solidFill>
                  <a:schemeClr val="tx1"/>
                </a:solidFill>
                <a:latin typeface="+mn-lt"/>
                <a:ea typeface="Verdana" panose="020B0604030504040204" pitchFamily="34" charset="0"/>
              </a:rPr>
              <a:t>else, miljø og sikkerhet</a:t>
            </a:r>
          </a:p>
          <a:p>
            <a:endParaRPr lang="nb-NO" sz="1200" b="1" dirty="0">
              <a:solidFill>
                <a:schemeClr val="tx1"/>
              </a:solidFill>
              <a:latin typeface="+mn-lt"/>
              <a:ea typeface="Verdana" panose="020B0604030504040204" pitchFamily="34" charset="0"/>
            </a:endParaRPr>
          </a:p>
          <a:p>
            <a:r>
              <a:rPr lang="nb-NO" sz="1200" b="1" dirty="0">
                <a:latin typeface="+mn-lt"/>
                <a:ea typeface="Verdana" panose="020B0604030504040204" pitchFamily="34" charset="0"/>
              </a:rPr>
              <a:t>G</a:t>
            </a:r>
            <a:r>
              <a:rPr lang="nb-NO" sz="1200" b="1" dirty="0">
                <a:solidFill>
                  <a:schemeClr val="tx1"/>
                </a:solidFill>
                <a:latin typeface="+mn-lt"/>
                <a:ea typeface="Verdana" panose="020B0604030504040204" pitchFamily="34" charset="0"/>
              </a:rPr>
              <a:t>jeldende regelverk og yrkesetiske prinsipper</a:t>
            </a:r>
          </a:p>
          <a:p>
            <a:endParaRPr lang="nb-NO" sz="1200" dirty="0">
              <a:solidFill>
                <a:schemeClr val="tx1"/>
              </a:solidFill>
              <a:latin typeface="+mn-lt"/>
              <a:ea typeface="Verdana" panose="020B0604030504040204" pitchFamily="34" charset="0"/>
            </a:endParaRPr>
          </a:p>
          <a:p>
            <a:endParaRPr lang="nb-NO" sz="2400" b="1" dirty="0">
              <a:solidFill>
                <a:schemeClr val="tx1"/>
              </a:solidFill>
            </a:endParaRPr>
          </a:p>
        </p:txBody>
      </p:sp>
      <p:pic>
        <p:nvPicPr>
          <p:cNvPr id="5" name="Picture 2" descr="idé-arkiv - Mr Kab">
            <a:extLst>
              <a:ext uri="{FF2B5EF4-FFF2-40B4-BE49-F238E27FC236}">
                <a16:creationId xmlns:a16="http://schemas.microsoft.com/office/drawing/2014/main" id="{B4F1F9D8-1238-4A31-BE96-F5C8D172DE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23707" y="249787"/>
            <a:ext cx="860293" cy="85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Barne- og ungdomsarbeider: Plikter">
            <a:extLst>
              <a:ext uri="{FF2B5EF4-FFF2-40B4-BE49-F238E27FC236}">
                <a16:creationId xmlns:a16="http://schemas.microsoft.com/office/drawing/2014/main" id="{E72F5AA4-AC63-8C39-B2ED-4D6B0DAA61F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54784" y="1411835"/>
            <a:ext cx="3622691" cy="4465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217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tel 1">
            <a:extLst>
              <a:ext uri="{FF2B5EF4-FFF2-40B4-BE49-F238E27FC236}">
                <a16:creationId xmlns:a16="http://schemas.microsoft.com/office/drawing/2014/main" id="{4B40F08B-D204-4B4C-8F9A-64977C824893}"/>
              </a:ext>
            </a:extLst>
          </p:cNvPr>
          <p:cNvSpPr>
            <a:spLocks noGrp="1"/>
          </p:cNvSpPr>
          <p:nvPr>
            <p:ph type="title"/>
          </p:nvPr>
        </p:nvSpPr>
        <p:spPr>
          <a:xfrm>
            <a:off x="729456" y="106364"/>
            <a:ext cx="7640637" cy="1038226"/>
          </a:xfrm>
        </p:spPr>
        <p:txBody>
          <a:bodyPr/>
          <a:lstStyle/>
          <a:p>
            <a:r>
              <a:rPr lang="nb-NO" altLang="nb-NO" sz="3200" b="1" dirty="0">
                <a:latin typeface="Verdana" panose="020B0604030504040204" pitchFamily="34" charset="0"/>
                <a:ea typeface="Verdana" panose="020B0604030504040204" pitchFamily="34" charset="0"/>
              </a:rPr>
              <a:t>Lærebøker – Vg2/Vg3-nivå</a:t>
            </a:r>
          </a:p>
        </p:txBody>
      </p:sp>
      <p:pic>
        <p:nvPicPr>
          <p:cNvPr id="24579" name="Bilde 4">
            <a:extLst>
              <a:ext uri="{FF2B5EF4-FFF2-40B4-BE49-F238E27FC236}">
                <a16:creationId xmlns:a16="http://schemas.microsoft.com/office/drawing/2014/main" id="{DBD3B1B3-EC92-4C68-9516-2168D318EE4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67532" y="1220151"/>
            <a:ext cx="2126541" cy="301010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1" name="TekstSylinder 20">
            <a:extLst>
              <a:ext uri="{FF2B5EF4-FFF2-40B4-BE49-F238E27FC236}">
                <a16:creationId xmlns:a16="http://schemas.microsoft.com/office/drawing/2014/main" id="{278E7D76-D22A-469F-950B-D12DCA4DB6A2}"/>
              </a:ext>
            </a:extLst>
          </p:cNvPr>
          <p:cNvSpPr txBox="1"/>
          <p:nvPr/>
        </p:nvSpPr>
        <p:spPr>
          <a:xfrm>
            <a:off x="763624" y="836813"/>
            <a:ext cx="6096000" cy="307777"/>
          </a:xfrm>
          <a:prstGeom prst="rect">
            <a:avLst/>
          </a:prstGeom>
          <a:noFill/>
        </p:spPr>
        <p:txBody>
          <a:bodyPr wrap="square">
            <a:spAutoFit/>
          </a:bodyPr>
          <a:lstStyle/>
          <a:p>
            <a:r>
              <a:rPr lang="nb-NO" sz="1400" dirty="0">
                <a:latin typeface="+mn-lt"/>
              </a:rPr>
              <a:t>Et læreverk som dekker læreplanmål fra Vg2 og Vg3-nivå</a:t>
            </a:r>
          </a:p>
        </p:txBody>
      </p:sp>
      <p:pic>
        <p:nvPicPr>
          <p:cNvPr id="4" name="Bilde 3">
            <a:extLst>
              <a:ext uri="{FF2B5EF4-FFF2-40B4-BE49-F238E27FC236}">
                <a16:creationId xmlns:a16="http://schemas.microsoft.com/office/drawing/2014/main" id="{A168FCF6-D615-4940-9C9D-151F466BEBA7}"/>
              </a:ext>
            </a:extLst>
          </p:cNvPr>
          <p:cNvPicPr>
            <a:picLocks noChangeAspect="1"/>
          </p:cNvPicPr>
          <p:nvPr/>
        </p:nvPicPr>
        <p:blipFill>
          <a:blip r:embed="rId4"/>
          <a:stretch>
            <a:fillRect/>
          </a:stretch>
        </p:blipFill>
        <p:spPr>
          <a:xfrm>
            <a:off x="5448799" y="1218345"/>
            <a:ext cx="4370377" cy="2958757"/>
          </a:xfrm>
          <a:prstGeom prst="rect">
            <a:avLst/>
          </a:prstGeom>
          <a:ln>
            <a:solidFill>
              <a:srgbClr val="000000"/>
            </a:solidFill>
          </a:ln>
        </p:spPr>
      </p:pic>
      <p:pic>
        <p:nvPicPr>
          <p:cNvPr id="3" name="Bilde 2">
            <a:extLst>
              <a:ext uri="{FF2B5EF4-FFF2-40B4-BE49-F238E27FC236}">
                <a16:creationId xmlns:a16="http://schemas.microsoft.com/office/drawing/2014/main" id="{28B82564-2E8C-5E31-607B-E6640807E8A9}"/>
              </a:ext>
            </a:extLst>
          </p:cNvPr>
          <p:cNvPicPr>
            <a:picLocks noChangeAspect="1"/>
          </p:cNvPicPr>
          <p:nvPr/>
        </p:nvPicPr>
        <p:blipFill>
          <a:blip r:embed="rId5"/>
          <a:srcRect r="26691"/>
          <a:stretch>
            <a:fillRect/>
          </a:stretch>
        </p:blipFill>
        <p:spPr>
          <a:xfrm>
            <a:off x="763624" y="4161640"/>
            <a:ext cx="4722776" cy="2165379"/>
          </a:xfrm>
          <a:prstGeom prst="rect">
            <a:avLst/>
          </a:prstGeom>
        </p:spPr>
      </p:pic>
      <p:pic>
        <p:nvPicPr>
          <p:cNvPr id="6" name="Bilde 5">
            <a:extLst>
              <a:ext uri="{FF2B5EF4-FFF2-40B4-BE49-F238E27FC236}">
                <a16:creationId xmlns:a16="http://schemas.microsoft.com/office/drawing/2014/main" id="{A1059DC7-DAF3-99D0-CC54-90D76E40C2D4}"/>
              </a:ext>
            </a:extLst>
          </p:cNvPr>
          <p:cNvPicPr>
            <a:picLocks noChangeAspect="1"/>
          </p:cNvPicPr>
          <p:nvPr/>
        </p:nvPicPr>
        <p:blipFill>
          <a:blip r:embed="rId6"/>
          <a:stretch>
            <a:fillRect/>
          </a:stretch>
        </p:blipFill>
        <p:spPr>
          <a:xfrm>
            <a:off x="8658330" y="4141949"/>
            <a:ext cx="1720625" cy="2359714"/>
          </a:xfrm>
          <a:prstGeom prst="rect">
            <a:avLst/>
          </a:prstGeom>
        </p:spPr>
      </p:pic>
      <p:pic>
        <p:nvPicPr>
          <p:cNvPr id="8" name="Bilde 7">
            <a:extLst>
              <a:ext uri="{FF2B5EF4-FFF2-40B4-BE49-F238E27FC236}">
                <a16:creationId xmlns:a16="http://schemas.microsoft.com/office/drawing/2014/main" id="{5602FE75-6A04-0C22-A383-0C2D842F712C}"/>
              </a:ext>
            </a:extLst>
          </p:cNvPr>
          <p:cNvPicPr>
            <a:picLocks noChangeAspect="1"/>
          </p:cNvPicPr>
          <p:nvPr/>
        </p:nvPicPr>
        <p:blipFill>
          <a:blip r:embed="rId7"/>
          <a:stretch>
            <a:fillRect/>
          </a:stretch>
        </p:blipFill>
        <p:spPr>
          <a:xfrm>
            <a:off x="5484634" y="4177102"/>
            <a:ext cx="1531237" cy="2149918"/>
          </a:xfrm>
          <a:prstGeom prst="rect">
            <a:avLst/>
          </a:prstGeom>
        </p:spPr>
      </p:pic>
      <p:pic>
        <p:nvPicPr>
          <p:cNvPr id="10" name="Bilde 9">
            <a:extLst>
              <a:ext uri="{FF2B5EF4-FFF2-40B4-BE49-F238E27FC236}">
                <a16:creationId xmlns:a16="http://schemas.microsoft.com/office/drawing/2014/main" id="{54E47EC9-E3CC-B2F2-5C32-B8DAC81FC585}"/>
              </a:ext>
            </a:extLst>
          </p:cNvPr>
          <p:cNvPicPr>
            <a:picLocks noChangeAspect="1"/>
          </p:cNvPicPr>
          <p:nvPr/>
        </p:nvPicPr>
        <p:blipFill>
          <a:blip r:embed="rId8"/>
          <a:stretch>
            <a:fillRect/>
          </a:stretch>
        </p:blipFill>
        <p:spPr>
          <a:xfrm>
            <a:off x="7015871" y="4161641"/>
            <a:ext cx="1720625" cy="2265490"/>
          </a:xfrm>
          <a:prstGeom prst="rect">
            <a:avLst/>
          </a:prstGeom>
        </p:spPr>
      </p:pic>
      <p:pic>
        <p:nvPicPr>
          <p:cNvPr id="12" name="Bilde 11">
            <a:extLst>
              <a:ext uri="{FF2B5EF4-FFF2-40B4-BE49-F238E27FC236}">
                <a16:creationId xmlns:a16="http://schemas.microsoft.com/office/drawing/2014/main" id="{FF174F41-049C-F896-405E-B6317F7AFE4F}"/>
              </a:ext>
            </a:extLst>
          </p:cNvPr>
          <p:cNvPicPr>
            <a:picLocks noChangeAspect="1"/>
          </p:cNvPicPr>
          <p:nvPr/>
        </p:nvPicPr>
        <p:blipFill>
          <a:blip r:embed="rId9"/>
          <a:stretch>
            <a:fillRect/>
          </a:stretch>
        </p:blipFill>
        <p:spPr>
          <a:xfrm>
            <a:off x="3169097" y="1144590"/>
            <a:ext cx="2104678" cy="304815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5E923D-BDB6-4E0A-A4A4-597C72694719}"/>
              </a:ext>
            </a:extLst>
          </p:cNvPr>
          <p:cNvSpPr>
            <a:spLocks noGrp="1"/>
          </p:cNvSpPr>
          <p:nvPr>
            <p:ph type="title"/>
          </p:nvPr>
        </p:nvSpPr>
        <p:spPr>
          <a:xfrm>
            <a:off x="229897" y="402029"/>
            <a:ext cx="10363200" cy="468313"/>
          </a:xfrm>
        </p:spPr>
        <p:txBody>
          <a:bodyPr/>
          <a:lstStyle/>
          <a:p>
            <a:r>
              <a:rPr lang="nb-NO" altLang="nb-NO" b="1" dirty="0">
                <a:latin typeface="Verdana" panose="020B0604030504040204" pitchFamily="34" charset="0"/>
                <a:ea typeface="Verdana" panose="020B0604030504040204" pitchFamily="34" charset="0"/>
                <a:cs typeface="Arial Unicode MS"/>
              </a:rPr>
              <a:t>Om fagboka som verktøy og </a:t>
            </a:r>
            <a:br>
              <a:rPr lang="nb-NO" altLang="nb-NO" b="1" dirty="0">
                <a:latin typeface="Verdana" panose="020B0604030504040204" pitchFamily="34" charset="0"/>
                <a:ea typeface="Verdana" panose="020B0604030504040204" pitchFamily="34" charset="0"/>
                <a:cs typeface="Arial Unicode MS"/>
              </a:rPr>
            </a:br>
            <a:r>
              <a:rPr lang="nb-NO" altLang="nb-NO" b="1" dirty="0">
                <a:latin typeface="Verdana" panose="020B0604030504040204" pitchFamily="34" charset="0"/>
                <a:ea typeface="Verdana" panose="020B0604030504040204" pitchFamily="34" charset="0"/>
                <a:cs typeface="Arial Unicode MS"/>
              </a:rPr>
              <a:t>hvordan bli en aktiv leser?</a:t>
            </a:r>
            <a:endParaRPr lang="nb-NO" dirty="0">
              <a:latin typeface="Verdana" panose="020B0604030504040204" pitchFamily="34" charset="0"/>
              <a:ea typeface="Verdana" panose="020B0604030504040204" pitchFamily="34" charset="0"/>
            </a:endParaRPr>
          </a:p>
        </p:txBody>
      </p:sp>
      <p:sp>
        <p:nvSpPr>
          <p:cNvPr id="6" name="TekstSylinder 5">
            <a:extLst>
              <a:ext uri="{FF2B5EF4-FFF2-40B4-BE49-F238E27FC236}">
                <a16:creationId xmlns:a16="http://schemas.microsoft.com/office/drawing/2014/main" id="{F492BFB5-75A3-443B-B7B7-07A8D6F24879}"/>
              </a:ext>
            </a:extLst>
          </p:cNvPr>
          <p:cNvSpPr txBox="1"/>
          <p:nvPr/>
        </p:nvSpPr>
        <p:spPr>
          <a:xfrm>
            <a:off x="229897" y="1241333"/>
            <a:ext cx="6096000" cy="4770537"/>
          </a:xfrm>
          <a:prstGeom prst="rect">
            <a:avLst/>
          </a:prstGeom>
          <a:noFill/>
        </p:spPr>
        <p:txBody>
          <a:bodyPr wrap="square">
            <a:spAutoFit/>
          </a:bodyPr>
          <a:lstStyle/>
          <a:p>
            <a:pPr marL="342900" indent="-342900">
              <a:buFont typeface="Wingdings" panose="05000000000000000000" pitchFamily="2" charset="2"/>
              <a:buChar char="ü"/>
            </a:pPr>
            <a:r>
              <a:rPr lang="nb-NO" altLang="nb-NO" sz="2000" kern="0" dirty="0">
                <a:latin typeface="Verdana" panose="020B0604030504040204" pitchFamily="34" charset="0"/>
                <a:ea typeface="Verdana" panose="020B0604030504040204" pitchFamily="34" charset="0"/>
                <a:cs typeface="Arial Unicode MS"/>
              </a:rPr>
              <a:t>Innholdsfortegnelsen</a:t>
            </a:r>
          </a:p>
          <a:p>
            <a:pPr marL="342900" indent="-342900">
              <a:buFont typeface="Wingdings" panose="05000000000000000000" pitchFamily="2" charset="2"/>
              <a:buChar char="ü"/>
            </a:pPr>
            <a:endParaRPr lang="nb-NO" altLang="nb-NO" sz="2000" kern="0" dirty="0">
              <a:latin typeface="Verdana" panose="020B0604030504040204" pitchFamily="34" charset="0"/>
              <a:ea typeface="Verdana" panose="020B0604030504040204" pitchFamily="34" charset="0"/>
              <a:cs typeface="Arial Unicode MS"/>
            </a:endParaRPr>
          </a:p>
          <a:p>
            <a:pPr marL="342900" indent="-342900">
              <a:buFont typeface="Wingdings" panose="05000000000000000000" pitchFamily="2" charset="2"/>
              <a:buChar char="ü"/>
            </a:pPr>
            <a:r>
              <a:rPr lang="nb-NO" altLang="nb-NO" sz="2000" kern="0" dirty="0">
                <a:latin typeface="Verdana" panose="020B0604030504040204" pitchFamily="34" charset="0"/>
                <a:ea typeface="Verdana" panose="020B0604030504040204" pitchFamily="34" charset="0"/>
                <a:cs typeface="Arial Unicode MS"/>
              </a:rPr>
              <a:t>Oppsummeringene</a:t>
            </a:r>
            <a:br>
              <a:rPr lang="nb-NO" altLang="nb-NO" sz="2000" kern="0" dirty="0">
                <a:latin typeface="Verdana" panose="020B0604030504040204" pitchFamily="34" charset="0"/>
                <a:ea typeface="Verdana" panose="020B0604030504040204" pitchFamily="34" charset="0"/>
                <a:cs typeface="Arial Unicode MS"/>
              </a:rPr>
            </a:br>
            <a:endParaRPr lang="nb-NO" altLang="nb-NO" sz="2000" kern="0" dirty="0">
              <a:latin typeface="Verdana" panose="020B0604030504040204" pitchFamily="34" charset="0"/>
              <a:ea typeface="Verdana" panose="020B0604030504040204" pitchFamily="34" charset="0"/>
              <a:cs typeface="Arial Unicode MS"/>
            </a:endParaRPr>
          </a:p>
          <a:p>
            <a:pPr marL="342900" indent="-342900">
              <a:buFont typeface="Wingdings" panose="05000000000000000000" pitchFamily="2" charset="2"/>
              <a:buChar char="ü"/>
            </a:pPr>
            <a:r>
              <a:rPr lang="nb-NO" altLang="nb-NO" sz="2000" kern="0" dirty="0">
                <a:latin typeface="Verdana" panose="020B0604030504040204" pitchFamily="34" charset="0"/>
                <a:ea typeface="Verdana" panose="020B0604030504040204" pitchFamily="34" charset="0"/>
                <a:cs typeface="Arial Unicode MS"/>
              </a:rPr>
              <a:t>Stikkordsregisteret</a:t>
            </a:r>
          </a:p>
          <a:p>
            <a:pPr marL="342900" indent="-342900">
              <a:buFont typeface="Wingdings" panose="05000000000000000000" pitchFamily="2" charset="2"/>
              <a:buChar char="ü"/>
            </a:pPr>
            <a:endParaRPr lang="nb-NO" altLang="nb-NO" sz="2000" kern="0" dirty="0">
              <a:latin typeface="Verdana" panose="020B0604030504040204" pitchFamily="34" charset="0"/>
              <a:ea typeface="Verdana" panose="020B0604030504040204" pitchFamily="34" charset="0"/>
              <a:cs typeface="Arial Unicode MS"/>
            </a:endParaRPr>
          </a:p>
          <a:p>
            <a:pPr marL="342900" indent="-342900">
              <a:buFont typeface="Wingdings" panose="05000000000000000000" pitchFamily="2" charset="2"/>
              <a:buChar char="ü"/>
            </a:pPr>
            <a:r>
              <a:rPr lang="nb-NO" altLang="nb-NO" sz="2000" kern="0" dirty="0">
                <a:latin typeface="Verdana" panose="020B0604030504040204" pitchFamily="34" charset="0"/>
                <a:ea typeface="Verdana" panose="020B0604030504040204" pitchFamily="34" charset="0"/>
                <a:cs typeface="Arial Unicode MS"/>
              </a:rPr>
              <a:t>Overskrifter</a:t>
            </a:r>
          </a:p>
          <a:p>
            <a:pPr marL="342900" indent="-342900">
              <a:buFont typeface="Wingdings" panose="05000000000000000000" pitchFamily="2" charset="2"/>
              <a:buChar char="ü"/>
            </a:pPr>
            <a:endParaRPr lang="nb-NO" altLang="nb-NO" sz="2000" kern="0" dirty="0">
              <a:latin typeface="Verdana" panose="020B0604030504040204" pitchFamily="34" charset="0"/>
              <a:ea typeface="Verdana" panose="020B0604030504040204" pitchFamily="34" charset="0"/>
              <a:cs typeface="Arial Unicode MS"/>
            </a:endParaRPr>
          </a:p>
          <a:p>
            <a:pPr marL="342900" indent="-342900">
              <a:buFont typeface="Wingdings" panose="05000000000000000000" pitchFamily="2" charset="2"/>
              <a:buChar char="ü"/>
            </a:pPr>
            <a:r>
              <a:rPr lang="nb-NO" altLang="nb-NO" sz="2000" kern="0" dirty="0">
                <a:latin typeface="Verdana" panose="020B0604030504040204" pitchFamily="34" charset="0"/>
                <a:ea typeface="Verdana" panose="020B0604030504040204" pitchFamily="34" charset="0"/>
                <a:cs typeface="Arial Unicode MS"/>
              </a:rPr>
              <a:t>Koble til læreplanmål</a:t>
            </a:r>
          </a:p>
          <a:p>
            <a:endParaRPr lang="nb-NO" altLang="nb-NO" sz="2000" kern="0" dirty="0">
              <a:latin typeface="Verdana" panose="020B0604030504040204" pitchFamily="34" charset="0"/>
              <a:ea typeface="Verdana" panose="020B0604030504040204" pitchFamily="34" charset="0"/>
              <a:cs typeface="Arial Unicode MS"/>
            </a:endParaRPr>
          </a:p>
          <a:p>
            <a:pPr marL="342900" indent="-342900">
              <a:buFont typeface="Wingdings" panose="05000000000000000000" pitchFamily="2" charset="2"/>
              <a:buChar char="ü"/>
            </a:pPr>
            <a:r>
              <a:rPr lang="nb-NO" altLang="nb-NO" sz="2000" kern="0" dirty="0">
                <a:latin typeface="Verdana" panose="020B0604030504040204" pitchFamily="34" charset="0"/>
                <a:ea typeface="Verdana" panose="020B0604030504040204" pitchFamily="34" charset="0"/>
                <a:cs typeface="Arial Unicode MS"/>
              </a:rPr>
              <a:t>Strek under viktige tema, </a:t>
            </a:r>
            <a:br>
              <a:rPr lang="nb-NO" altLang="nb-NO" sz="2000" kern="0" dirty="0">
                <a:latin typeface="Verdana" panose="020B0604030504040204" pitchFamily="34" charset="0"/>
                <a:ea typeface="Verdana" panose="020B0604030504040204" pitchFamily="34" charset="0"/>
                <a:cs typeface="Arial Unicode MS"/>
              </a:rPr>
            </a:br>
            <a:r>
              <a:rPr lang="nb-NO" altLang="nb-NO" sz="2000" kern="0" dirty="0">
                <a:latin typeface="Verdana" panose="020B0604030504040204" pitchFamily="34" charset="0"/>
                <a:ea typeface="Verdana" panose="020B0604030504040204" pitchFamily="34" charset="0"/>
                <a:cs typeface="Arial Unicode MS"/>
              </a:rPr>
              <a:t>merk av med gullapper, notater</a:t>
            </a:r>
            <a:br>
              <a:rPr lang="nb-NO" altLang="nb-NO" sz="2000" kern="0" dirty="0">
                <a:latin typeface="Verdana" panose="020B0604030504040204" pitchFamily="34" charset="0"/>
                <a:ea typeface="Verdana" panose="020B0604030504040204" pitchFamily="34" charset="0"/>
                <a:cs typeface="Arial Unicode MS"/>
              </a:rPr>
            </a:br>
            <a:r>
              <a:rPr lang="nb-NO" altLang="nb-NO" sz="2000" kern="0" dirty="0">
                <a:latin typeface="Verdana" panose="020B0604030504040204" pitchFamily="34" charset="0"/>
                <a:ea typeface="Verdana" panose="020B0604030504040204" pitchFamily="34" charset="0"/>
                <a:cs typeface="Arial Unicode MS"/>
              </a:rPr>
              <a:t>og refleksjoner… sammenhenger</a:t>
            </a:r>
            <a:br>
              <a:rPr lang="nb-NO" altLang="nb-NO" sz="2000" kern="0" dirty="0">
                <a:latin typeface="Verdana" panose="020B0604030504040204" pitchFamily="34" charset="0"/>
                <a:ea typeface="Verdana" panose="020B0604030504040204" pitchFamily="34" charset="0"/>
                <a:cs typeface="Arial Unicode MS"/>
              </a:rPr>
            </a:br>
            <a:r>
              <a:rPr lang="nb-NO" altLang="nb-NO" sz="2000" kern="0" dirty="0">
                <a:latin typeface="Verdana" panose="020B0604030504040204" pitchFamily="34" charset="0"/>
                <a:ea typeface="Verdana" panose="020B0604030504040204" pitchFamily="34" charset="0"/>
                <a:cs typeface="Arial Unicode MS"/>
              </a:rPr>
              <a:t>Tankekart?</a:t>
            </a:r>
          </a:p>
          <a:p>
            <a:pPr marL="0" indent="0"/>
            <a:endParaRPr lang="nb-NO" altLang="nb-NO" sz="2400" kern="0" dirty="0">
              <a:ea typeface="Arial Unicode MS"/>
              <a:cs typeface="Arial Unicode MS"/>
            </a:endParaRPr>
          </a:p>
        </p:txBody>
      </p:sp>
      <p:pic>
        <p:nvPicPr>
          <p:cNvPr id="10" name="Bilde 9" descr="Et bilde som inneholder tekst&#10;&#10;Automatisk generert beskrivelse">
            <a:extLst>
              <a:ext uri="{FF2B5EF4-FFF2-40B4-BE49-F238E27FC236}">
                <a16:creationId xmlns:a16="http://schemas.microsoft.com/office/drawing/2014/main" id="{6756771E-8267-48D5-AE34-EECF72677F1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934" b="4248"/>
          <a:stretch/>
        </p:blipFill>
        <p:spPr>
          <a:xfrm rot="6455877">
            <a:off x="6856111" y="1130784"/>
            <a:ext cx="4350327" cy="2702119"/>
          </a:xfrm>
          <a:prstGeom prst="rect">
            <a:avLst/>
          </a:prstGeom>
        </p:spPr>
      </p:pic>
      <p:pic>
        <p:nvPicPr>
          <p:cNvPr id="12" name="Bilde 11" descr="Et bilde som inneholder bord&#10;&#10;Automatisk generert beskrivelse">
            <a:extLst>
              <a:ext uri="{FF2B5EF4-FFF2-40B4-BE49-F238E27FC236}">
                <a16:creationId xmlns:a16="http://schemas.microsoft.com/office/drawing/2014/main" id="{209261F8-6750-4425-8CA8-D712D96E12C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573" b="7807"/>
          <a:stretch/>
        </p:blipFill>
        <p:spPr>
          <a:xfrm rot="5596061">
            <a:off x="4274369" y="1832350"/>
            <a:ext cx="4411556" cy="2965212"/>
          </a:xfrm>
          <a:prstGeom prst="rect">
            <a:avLst/>
          </a:prstGeom>
        </p:spPr>
      </p:pic>
      <p:pic>
        <p:nvPicPr>
          <p:cNvPr id="8" name="Bilde 7">
            <a:extLst>
              <a:ext uri="{FF2B5EF4-FFF2-40B4-BE49-F238E27FC236}">
                <a16:creationId xmlns:a16="http://schemas.microsoft.com/office/drawing/2014/main" id="{4B7B1D25-A3BA-4F44-9008-AAD5537B82C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8805" b="4130"/>
          <a:stretch/>
        </p:blipFill>
        <p:spPr>
          <a:xfrm rot="6949293">
            <a:off x="8265862" y="3177788"/>
            <a:ext cx="3880818" cy="2534110"/>
          </a:xfrm>
          <a:prstGeom prst="rect">
            <a:avLst/>
          </a:prstGeom>
        </p:spPr>
      </p:pic>
      <p:pic>
        <p:nvPicPr>
          <p:cNvPr id="4" name="Bilde 4">
            <a:extLst>
              <a:ext uri="{FF2B5EF4-FFF2-40B4-BE49-F238E27FC236}">
                <a16:creationId xmlns:a16="http://schemas.microsoft.com/office/drawing/2014/main" id="{16E8EEE5-8CF2-451D-8CBC-303958A666A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1038602">
            <a:off x="7328336" y="4018210"/>
            <a:ext cx="1565173" cy="221549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Pil: venstre, høyre og opp 12">
            <a:extLst>
              <a:ext uri="{FF2B5EF4-FFF2-40B4-BE49-F238E27FC236}">
                <a16:creationId xmlns:a16="http://schemas.microsoft.com/office/drawing/2014/main" id="{84A4D8FF-8E0A-4AF1-A37F-0DE3DE489241}"/>
              </a:ext>
            </a:extLst>
          </p:cNvPr>
          <p:cNvSpPr/>
          <p:nvPr/>
        </p:nvSpPr>
        <p:spPr>
          <a:xfrm rot="1064738">
            <a:off x="8026802" y="3604608"/>
            <a:ext cx="851886" cy="626405"/>
          </a:xfrm>
          <a:prstGeom prst="leftRigh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905362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43810225-F33B-ABD6-1CBD-3FE5DD597D31}"/>
              </a:ext>
            </a:extLst>
          </p:cNvPr>
          <p:cNvPicPr>
            <a:picLocks noChangeAspect="1"/>
          </p:cNvPicPr>
          <p:nvPr/>
        </p:nvPicPr>
        <p:blipFill>
          <a:blip r:embed="rId3"/>
          <a:stretch>
            <a:fillRect/>
          </a:stretch>
        </p:blipFill>
        <p:spPr>
          <a:xfrm>
            <a:off x="1573689" y="132337"/>
            <a:ext cx="8440517" cy="6119376"/>
          </a:xfrm>
          <a:prstGeom prst="rect">
            <a:avLst/>
          </a:prstGeom>
          <a:noFill/>
        </p:spPr>
      </p:pic>
    </p:spTree>
    <p:extLst>
      <p:ext uri="{BB962C8B-B14F-4D97-AF65-F5344CB8AC3E}">
        <p14:creationId xmlns:p14="http://schemas.microsoft.com/office/powerpoint/2010/main" val="3104243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A2B454F5-0856-4623-A853-3DADC0DBA005}"/>
              </a:ext>
            </a:extLst>
          </p:cNvPr>
          <p:cNvPicPr>
            <a:picLocks noChangeAspect="1"/>
          </p:cNvPicPr>
          <p:nvPr/>
        </p:nvPicPr>
        <p:blipFill>
          <a:blip r:embed="rId3"/>
          <a:stretch>
            <a:fillRect/>
          </a:stretch>
        </p:blipFill>
        <p:spPr>
          <a:xfrm>
            <a:off x="99645" y="80565"/>
            <a:ext cx="6254015" cy="2638866"/>
          </a:xfrm>
          <a:prstGeom prst="rect">
            <a:avLst/>
          </a:prstGeom>
          <a:ln>
            <a:solidFill>
              <a:schemeClr val="accent1"/>
            </a:solidFill>
          </a:ln>
        </p:spPr>
      </p:pic>
      <p:pic>
        <p:nvPicPr>
          <p:cNvPr id="4" name="Bilde 3">
            <a:extLst>
              <a:ext uri="{FF2B5EF4-FFF2-40B4-BE49-F238E27FC236}">
                <a16:creationId xmlns:a16="http://schemas.microsoft.com/office/drawing/2014/main" id="{BB1BEC87-D837-4F10-A6DF-0FF1CF5969B8}"/>
              </a:ext>
            </a:extLst>
          </p:cNvPr>
          <p:cNvPicPr>
            <a:picLocks noChangeAspect="1"/>
          </p:cNvPicPr>
          <p:nvPr/>
        </p:nvPicPr>
        <p:blipFill>
          <a:blip r:embed="rId4"/>
          <a:stretch>
            <a:fillRect/>
          </a:stretch>
        </p:blipFill>
        <p:spPr>
          <a:xfrm>
            <a:off x="99645" y="2954625"/>
            <a:ext cx="6890971" cy="2876506"/>
          </a:xfrm>
          <a:prstGeom prst="rect">
            <a:avLst/>
          </a:prstGeom>
          <a:ln>
            <a:solidFill>
              <a:schemeClr val="accent1"/>
            </a:solidFill>
          </a:ln>
        </p:spPr>
      </p:pic>
      <p:pic>
        <p:nvPicPr>
          <p:cNvPr id="6" name="Bilde 5">
            <a:extLst>
              <a:ext uri="{FF2B5EF4-FFF2-40B4-BE49-F238E27FC236}">
                <a16:creationId xmlns:a16="http://schemas.microsoft.com/office/drawing/2014/main" id="{38D5E81D-A006-4A25-81B0-5351556752C3}"/>
              </a:ext>
            </a:extLst>
          </p:cNvPr>
          <p:cNvPicPr>
            <a:picLocks noChangeAspect="1"/>
          </p:cNvPicPr>
          <p:nvPr/>
        </p:nvPicPr>
        <p:blipFill>
          <a:blip r:embed="rId5"/>
          <a:stretch>
            <a:fillRect/>
          </a:stretch>
        </p:blipFill>
        <p:spPr>
          <a:xfrm>
            <a:off x="5943600" y="80565"/>
            <a:ext cx="6148755" cy="2853159"/>
          </a:xfrm>
          <a:prstGeom prst="rect">
            <a:avLst/>
          </a:prstGeom>
          <a:ln>
            <a:solidFill>
              <a:schemeClr val="accent1"/>
            </a:solidFill>
          </a:ln>
        </p:spPr>
      </p:pic>
      <p:pic>
        <p:nvPicPr>
          <p:cNvPr id="8" name="Bilde 7">
            <a:extLst>
              <a:ext uri="{FF2B5EF4-FFF2-40B4-BE49-F238E27FC236}">
                <a16:creationId xmlns:a16="http://schemas.microsoft.com/office/drawing/2014/main" id="{B0AFAAF7-95EC-4855-9254-D4AC70B68D58}"/>
              </a:ext>
            </a:extLst>
          </p:cNvPr>
          <p:cNvPicPr>
            <a:picLocks noChangeAspect="1"/>
          </p:cNvPicPr>
          <p:nvPr/>
        </p:nvPicPr>
        <p:blipFill>
          <a:blip r:embed="rId6"/>
          <a:stretch>
            <a:fillRect/>
          </a:stretch>
        </p:blipFill>
        <p:spPr>
          <a:xfrm>
            <a:off x="7211832" y="3059400"/>
            <a:ext cx="4483258" cy="3718035"/>
          </a:xfrm>
          <a:prstGeom prst="rect">
            <a:avLst/>
          </a:prstGeom>
          <a:ln>
            <a:solidFill>
              <a:schemeClr val="accent1"/>
            </a:solidFill>
          </a:ln>
        </p:spPr>
      </p:pic>
    </p:spTree>
    <p:extLst>
      <p:ext uri="{BB962C8B-B14F-4D97-AF65-F5344CB8AC3E}">
        <p14:creationId xmlns:p14="http://schemas.microsoft.com/office/powerpoint/2010/main" val="211569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9E5BE5FF-E3E0-C8F1-1F67-3FB993C9FFE0}"/>
              </a:ext>
            </a:extLst>
          </p:cNvPr>
          <p:cNvPicPr>
            <a:picLocks noChangeAspect="1"/>
          </p:cNvPicPr>
          <p:nvPr/>
        </p:nvPicPr>
        <p:blipFill>
          <a:blip r:embed="rId3"/>
          <a:stretch>
            <a:fillRect/>
          </a:stretch>
        </p:blipFill>
        <p:spPr>
          <a:xfrm>
            <a:off x="-1" y="0"/>
            <a:ext cx="10241315" cy="6858000"/>
          </a:xfrm>
          <a:prstGeom prst="rect">
            <a:avLst/>
          </a:prstGeom>
        </p:spPr>
      </p:pic>
      <p:sp>
        <p:nvSpPr>
          <p:cNvPr id="26627" name="Plassholder for lysbildenummer 3">
            <a:extLst>
              <a:ext uri="{FF2B5EF4-FFF2-40B4-BE49-F238E27FC236}">
                <a16:creationId xmlns:a16="http://schemas.microsoft.com/office/drawing/2014/main" id="{EBFD9EB1-2BD0-47D7-BF70-1F28FC026D25}"/>
              </a:ext>
            </a:extLst>
          </p:cNvPr>
          <p:cNvSpPr>
            <a:spLocks noGrp="1"/>
          </p:cNvSpPr>
          <p:nvPr>
            <p:ph type="sldNum" sz="quarter" idx="4294967295"/>
          </p:nvPr>
        </p:nvSpPr>
        <p:spPr bwMode="auto">
          <a:xfrm>
            <a:off x="8077201" y="6248401"/>
            <a:ext cx="1903413" cy="4556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ea typeface="MS PGothic" panose="020B0600070205080204" pitchFamily="34" charset="-128"/>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ea typeface="MS PGothic" panose="020B0600070205080204" pitchFamily="34" charset="-128"/>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ea typeface="MS PGothic" panose="020B0600070205080204" pitchFamily="34" charset="-128"/>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9pPr>
          </a:lstStyle>
          <a:p>
            <a:pPr algn="r">
              <a:spcBef>
                <a:spcPct val="0"/>
              </a:spcBef>
              <a:buClr>
                <a:srgbClr val="000000"/>
              </a:buClr>
              <a:buFont typeface="Times New Roman" panose="02020603050405020304" pitchFamily="18" charset="0"/>
              <a:buNone/>
            </a:pPr>
            <a:fld id="{FB9456BD-33E5-41A5-8D9F-BC5C8BEDB6DE}" type="slidenum">
              <a:rPr lang="nb-NO" altLang="nb-NO" sz="1400">
                <a:solidFill>
                  <a:srgbClr val="000000"/>
                </a:solidFill>
                <a:latin typeface="Times New Roman" panose="02020603050405020304" pitchFamily="18" charset="0"/>
                <a:ea typeface="Arial Unicode MS"/>
                <a:cs typeface="Arial Unicode MS"/>
              </a:rPr>
              <a:pPr algn="r">
                <a:spcBef>
                  <a:spcPct val="0"/>
                </a:spcBef>
                <a:buClr>
                  <a:srgbClr val="000000"/>
                </a:buClr>
                <a:buFont typeface="Times New Roman" panose="02020603050405020304" pitchFamily="18" charset="0"/>
                <a:buNone/>
              </a:pPr>
              <a:t>28</a:t>
            </a:fld>
            <a:endParaRPr lang="nb-NO" altLang="nb-NO" sz="1400">
              <a:solidFill>
                <a:srgbClr val="000000"/>
              </a:solidFill>
              <a:latin typeface="Times New Roman" panose="02020603050405020304" pitchFamily="18" charset="0"/>
              <a:ea typeface="Arial Unicode MS"/>
              <a:cs typeface="Arial Unicode MS"/>
            </a:endParaRPr>
          </a:p>
        </p:txBody>
      </p:sp>
      <p:sp>
        <p:nvSpPr>
          <p:cNvPr id="26636" name="Plassholder for dato 1">
            <a:extLst>
              <a:ext uri="{FF2B5EF4-FFF2-40B4-BE49-F238E27FC236}">
                <a16:creationId xmlns:a16="http://schemas.microsoft.com/office/drawing/2014/main" id="{E7D22695-ACB7-49CE-B8F8-875230A944CD}"/>
              </a:ext>
            </a:extLst>
          </p:cNvPr>
          <p:cNvSpPr txBox="1">
            <a:spLocks noChangeArrowheads="1"/>
          </p:cNvSpPr>
          <p:nvPr/>
        </p:nvSpPr>
        <p:spPr bwMode="auto">
          <a:xfrm>
            <a:off x="1256682" y="640080"/>
            <a:ext cx="3863975"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nb-NO" altLang="nb-NO" sz="2400" dirty="0">
                <a:solidFill>
                  <a:srgbClr val="FF0000"/>
                </a:solidFill>
                <a:hlinkClick r:id="rId4">
                  <a:extLst>
                    <a:ext uri="{A12FA001-AC4F-418D-AE19-62706E023703}">
                      <ahyp:hlinkClr xmlns:ahyp="http://schemas.microsoft.com/office/drawing/2018/hyperlinkcolor" val="tx"/>
                    </a:ext>
                  </a:extLst>
                </a:hlinkClick>
              </a:rPr>
              <a:t>http://eksamensinfo.nfk.no/</a:t>
            </a:r>
            <a:endParaRPr lang="nb-NO" altLang="nb-NO" sz="2400" dirty="0">
              <a:solidFill>
                <a:srgbClr val="FF0000"/>
              </a:solidFill>
            </a:endParaRPr>
          </a:p>
          <a:p>
            <a:pPr>
              <a:spcBef>
                <a:spcPct val="0"/>
              </a:spcBef>
              <a:buFontTx/>
              <a:buNone/>
            </a:pPr>
            <a:endParaRPr lang="nb-NO" altLang="nb-NO" sz="2400" dirty="0"/>
          </a:p>
        </p:txBody>
      </p:sp>
      <p:sp>
        <p:nvSpPr>
          <p:cNvPr id="17" name="TekstSylinder 16">
            <a:extLst>
              <a:ext uri="{FF2B5EF4-FFF2-40B4-BE49-F238E27FC236}">
                <a16:creationId xmlns:a16="http://schemas.microsoft.com/office/drawing/2014/main" id="{E655682E-0B3C-4A0A-8379-BE7D86317C3E}"/>
              </a:ext>
            </a:extLst>
          </p:cNvPr>
          <p:cNvSpPr txBox="1"/>
          <p:nvPr/>
        </p:nvSpPr>
        <p:spPr>
          <a:xfrm>
            <a:off x="7410450" y="1549540"/>
            <a:ext cx="6096000" cy="461665"/>
          </a:xfrm>
          <a:prstGeom prst="rect">
            <a:avLst/>
          </a:prstGeom>
          <a:noFill/>
        </p:spPr>
        <p:txBody>
          <a:bodyPr wrap="square">
            <a:spAutoFit/>
          </a:bodyPr>
          <a:lstStyle/>
          <a:p>
            <a:endParaRPr lang="nb-NO" dirty="0"/>
          </a:p>
        </p:txBody>
      </p:sp>
      <p:sp>
        <p:nvSpPr>
          <p:cNvPr id="7" name="Tankeboble: sky 6">
            <a:extLst>
              <a:ext uri="{FF2B5EF4-FFF2-40B4-BE49-F238E27FC236}">
                <a16:creationId xmlns:a16="http://schemas.microsoft.com/office/drawing/2014/main" id="{48179CA7-4D5D-4DCE-87C0-65EA5ADB7F00}"/>
              </a:ext>
            </a:extLst>
          </p:cNvPr>
          <p:cNvSpPr/>
          <p:nvPr/>
        </p:nvSpPr>
        <p:spPr>
          <a:xfrm>
            <a:off x="6755675" y="1604006"/>
            <a:ext cx="3320320" cy="1926193"/>
          </a:xfrm>
          <a:prstGeom prst="cloudCallout">
            <a:avLst>
              <a:gd name="adj1" fmla="val -76246"/>
              <a:gd name="adj2" fmla="val 427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altLang="nb-NO" sz="2400" b="1" dirty="0">
                <a:solidFill>
                  <a:srgbClr val="680622"/>
                </a:solidFill>
                <a:ea typeface="Arial Unicode MS"/>
                <a:cs typeface="Arial Unicode MS"/>
              </a:rPr>
              <a:t>Hva er relevant for deg?</a:t>
            </a:r>
            <a:endParaRPr lang="nb-NO" dirty="0"/>
          </a:p>
        </p:txBody>
      </p:sp>
      <p:pic>
        <p:nvPicPr>
          <p:cNvPr id="6" name="Bilde 5">
            <a:extLst>
              <a:ext uri="{FF2B5EF4-FFF2-40B4-BE49-F238E27FC236}">
                <a16:creationId xmlns:a16="http://schemas.microsoft.com/office/drawing/2014/main" id="{7745FEAD-EEFE-B7DB-3548-B18AA18C7504}"/>
              </a:ext>
            </a:extLst>
          </p:cNvPr>
          <p:cNvPicPr>
            <a:picLocks noChangeAspect="1"/>
          </p:cNvPicPr>
          <p:nvPr/>
        </p:nvPicPr>
        <p:blipFill>
          <a:blip r:embed="rId5"/>
          <a:stretch>
            <a:fillRect/>
          </a:stretch>
        </p:blipFill>
        <p:spPr>
          <a:xfrm>
            <a:off x="10279391" y="640080"/>
            <a:ext cx="1838727" cy="6217920"/>
          </a:xfrm>
          <a:prstGeom prst="rect">
            <a:avLst/>
          </a:prstGeom>
        </p:spPr>
      </p:pic>
      <p:pic>
        <p:nvPicPr>
          <p:cNvPr id="9" name="Bilde 8">
            <a:extLst>
              <a:ext uri="{FF2B5EF4-FFF2-40B4-BE49-F238E27FC236}">
                <a16:creationId xmlns:a16="http://schemas.microsoft.com/office/drawing/2014/main" id="{84436E02-6B45-BCFB-9830-ED66FB17DBE6}"/>
              </a:ext>
            </a:extLst>
          </p:cNvPr>
          <p:cNvPicPr>
            <a:picLocks noChangeAspect="1"/>
          </p:cNvPicPr>
          <p:nvPr/>
        </p:nvPicPr>
        <p:blipFill>
          <a:blip r:embed="rId6"/>
          <a:stretch>
            <a:fillRect/>
          </a:stretch>
        </p:blipFill>
        <p:spPr>
          <a:xfrm>
            <a:off x="10241315" y="199355"/>
            <a:ext cx="1656974" cy="336895"/>
          </a:xfrm>
          <a:prstGeom prst="rect">
            <a:avLst/>
          </a:prstGeom>
        </p:spPr>
      </p:pic>
      <p:pic>
        <p:nvPicPr>
          <p:cNvPr id="12" name="Bilde 11">
            <a:extLst>
              <a:ext uri="{FF2B5EF4-FFF2-40B4-BE49-F238E27FC236}">
                <a16:creationId xmlns:a16="http://schemas.microsoft.com/office/drawing/2014/main" id="{D933751F-75D5-7824-6311-84AFA2A2A6C9}"/>
              </a:ext>
            </a:extLst>
          </p:cNvPr>
          <p:cNvPicPr>
            <a:picLocks noChangeAspect="1"/>
          </p:cNvPicPr>
          <p:nvPr/>
        </p:nvPicPr>
        <p:blipFill>
          <a:blip r:embed="rId7"/>
          <a:stretch>
            <a:fillRect/>
          </a:stretch>
        </p:blipFill>
        <p:spPr>
          <a:xfrm>
            <a:off x="3427945" y="3510211"/>
            <a:ext cx="3631070" cy="35322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E1C47-8409-2A6A-962E-34AA177CADC2}"/>
            </a:ext>
          </a:extLst>
        </p:cNvPr>
        <p:cNvGrpSpPr/>
        <p:nvPr/>
      </p:nvGrpSpPr>
      <p:grpSpPr>
        <a:xfrm>
          <a:off x="0" y="0"/>
          <a:ext cx="0" cy="0"/>
          <a:chOff x="0" y="0"/>
          <a:chExt cx="0" cy="0"/>
        </a:xfrm>
      </p:grpSpPr>
      <p:pic>
        <p:nvPicPr>
          <p:cNvPr id="10" name="Bilde 9">
            <a:extLst>
              <a:ext uri="{FF2B5EF4-FFF2-40B4-BE49-F238E27FC236}">
                <a16:creationId xmlns:a16="http://schemas.microsoft.com/office/drawing/2014/main" id="{4833B8EB-3C93-E1C5-98D0-3F33769A1807}"/>
              </a:ext>
            </a:extLst>
          </p:cNvPr>
          <p:cNvPicPr>
            <a:picLocks noChangeAspect="1"/>
          </p:cNvPicPr>
          <p:nvPr/>
        </p:nvPicPr>
        <p:blipFill>
          <a:blip r:embed="rId3"/>
          <a:stretch>
            <a:fillRect/>
          </a:stretch>
        </p:blipFill>
        <p:spPr>
          <a:xfrm>
            <a:off x="2661201" y="232896"/>
            <a:ext cx="9335329" cy="6392207"/>
          </a:xfrm>
          <a:prstGeom prst="rect">
            <a:avLst/>
          </a:prstGeom>
          <a:ln>
            <a:solidFill>
              <a:schemeClr val="accent1">
                <a:lumMod val="50000"/>
              </a:schemeClr>
            </a:solidFill>
          </a:ln>
        </p:spPr>
      </p:pic>
      <p:pic>
        <p:nvPicPr>
          <p:cNvPr id="16" name="Bilde 15">
            <a:extLst>
              <a:ext uri="{FF2B5EF4-FFF2-40B4-BE49-F238E27FC236}">
                <a16:creationId xmlns:a16="http://schemas.microsoft.com/office/drawing/2014/main" id="{3665BC1D-32F4-1FA1-2D96-2DA8973F3B81}"/>
              </a:ext>
            </a:extLst>
          </p:cNvPr>
          <p:cNvPicPr>
            <a:picLocks noChangeAspect="1"/>
          </p:cNvPicPr>
          <p:nvPr/>
        </p:nvPicPr>
        <p:blipFill>
          <a:blip r:embed="rId4"/>
          <a:stretch>
            <a:fillRect/>
          </a:stretch>
        </p:blipFill>
        <p:spPr>
          <a:xfrm>
            <a:off x="165652" y="1573420"/>
            <a:ext cx="2495549" cy="1663700"/>
          </a:xfrm>
          <a:prstGeom prst="rect">
            <a:avLst/>
          </a:prstGeom>
        </p:spPr>
      </p:pic>
      <p:sp>
        <p:nvSpPr>
          <p:cNvPr id="17" name="Rektangel: avrundede hjørner 16">
            <a:extLst>
              <a:ext uri="{FF2B5EF4-FFF2-40B4-BE49-F238E27FC236}">
                <a16:creationId xmlns:a16="http://schemas.microsoft.com/office/drawing/2014/main" id="{E974E83C-9BAB-3B11-CFCC-E4EBF85B5C4B}"/>
              </a:ext>
            </a:extLst>
          </p:cNvPr>
          <p:cNvSpPr/>
          <p:nvPr/>
        </p:nvSpPr>
        <p:spPr>
          <a:xfrm>
            <a:off x="8418443" y="5406887"/>
            <a:ext cx="407505" cy="79513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1" name="Bilde 20">
            <a:extLst>
              <a:ext uri="{FF2B5EF4-FFF2-40B4-BE49-F238E27FC236}">
                <a16:creationId xmlns:a16="http://schemas.microsoft.com/office/drawing/2014/main" id="{3E9945EE-1A56-1528-6A99-F1DC009F2755}"/>
              </a:ext>
            </a:extLst>
          </p:cNvPr>
          <p:cNvPicPr>
            <a:picLocks noChangeAspect="1"/>
          </p:cNvPicPr>
          <p:nvPr/>
        </p:nvPicPr>
        <p:blipFill>
          <a:blip r:embed="rId5"/>
          <a:stretch>
            <a:fillRect/>
          </a:stretch>
        </p:blipFill>
        <p:spPr>
          <a:xfrm>
            <a:off x="7129741" y="418012"/>
            <a:ext cx="4802116" cy="3010987"/>
          </a:xfrm>
          <a:prstGeom prst="rect">
            <a:avLst/>
          </a:prstGeom>
          <a:ln>
            <a:solidFill>
              <a:schemeClr val="accent1"/>
            </a:solidFill>
          </a:ln>
        </p:spPr>
      </p:pic>
      <p:sp>
        <p:nvSpPr>
          <p:cNvPr id="22" name="Pil: høyre 21">
            <a:extLst>
              <a:ext uri="{FF2B5EF4-FFF2-40B4-BE49-F238E27FC236}">
                <a16:creationId xmlns:a16="http://schemas.microsoft.com/office/drawing/2014/main" id="{27AD4DDE-B053-2C3D-ADD0-2A0BFB9E6563}"/>
              </a:ext>
            </a:extLst>
          </p:cNvPr>
          <p:cNvSpPr/>
          <p:nvPr/>
        </p:nvSpPr>
        <p:spPr>
          <a:xfrm>
            <a:off x="6835293" y="2176670"/>
            <a:ext cx="437322"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Pil: høyre 23">
            <a:extLst>
              <a:ext uri="{FF2B5EF4-FFF2-40B4-BE49-F238E27FC236}">
                <a16:creationId xmlns:a16="http://schemas.microsoft.com/office/drawing/2014/main" id="{BCF0D21F-2584-BD1C-1BD9-B61CB75D0C96}"/>
              </a:ext>
            </a:extLst>
          </p:cNvPr>
          <p:cNvSpPr/>
          <p:nvPr/>
        </p:nvSpPr>
        <p:spPr>
          <a:xfrm>
            <a:off x="2511805" y="2226366"/>
            <a:ext cx="437322" cy="457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042003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82573A0A-E891-5920-8073-AB6B20EC13EA}"/>
              </a:ext>
            </a:extLst>
          </p:cNvPr>
          <p:cNvPicPr>
            <a:picLocks noChangeAspect="1"/>
          </p:cNvPicPr>
          <p:nvPr/>
        </p:nvPicPr>
        <p:blipFill>
          <a:blip r:embed="rId3"/>
          <a:stretch>
            <a:fillRect/>
          </a:stretch>
        </p:blipFill>
        <p:spPr>
          <a:xfrm>
            <a:off x="0" y="0"/>
            <a:ext cx="5855013" cy="3379581"/>
          </a:xfrm>
          <a:prstGeom prst="rect">
            <a:avLst/>
          </a:prstGeom>
        </p:spPr>
      </p:pic>
      <p:pic>
        <p:nvPicPr>
          <p:cNvPr id="7" name="Bilde 6">
            <a:extLst>
              <a:ext uri="{FF2B5EF4-FFF2-40B4-BE49-F238E27FC236}">
                <a16:creationId xmlns:a16="http://schemas.microsoft.com/office/drawing/2014/main" id="{90A14A6E-4BC5-8028-143A-418012890C3F}"/>
              </a:ext>
            </a:extLst>
          </p:cNvPr>
          <p:cNvPicPr>
            <a:picLocks noChangeAspect="1"/>
          </p:cNvPicPr>
          <p:nvPr/>
        </p:nvPicPr>
        <p:blipFill>
          <a:blip r:embed="rId4"/>
          <a:stretch>
            <a:fillRect/>
          </a:stretch>
        </p:blipFill>
        <p:spPr>
          <a:xfrm>
            <a:off x="0" y="3379581"/>
            <a:ext cx="5763802" cy="3413006"/>
          </a:xfrm>
          <a:prstGeom prst="rect">
            <a:avLst/>
          </a:prstGeom>
        </p:spPr>
      </p:pic>
      <p:sp>
        <p:nvSpPr>
          <p:cNvPr id="8" name="Rektangel: avrundede hjørner 7">
            <a:extLst>
              <a:ext uri="{FF2B5EF4-FFF2-40B4-BE49-F238E27FC236}">
                <a16:creationId xmlns:a16="http://schemas.microsoft.com/office/drawing/2014/main" id="{BBC2D3B0-C592-F77E-D978-80486853ACBE}"/>
              </a:ext>
            </a:extLst>
          </p:cNvPr>
          <p:cNvSpPr/>
          <p:nvPr/>
        </p:nvSpPr>
        <p:spPr>
          <a:xfrm>
            <a:off x="410966" y="4417888"/>
            <a:ext cx="2383605" cy="57535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5410A5EA-A920-E20E-2862-5F56A76CA556}"/>
              </a:ext>
            </a:extLst>
          </p:cNvPr>
          <p:cNvPicPr>
            <a:picLocks noChangeAspect="1"/>
          </p:cNvPicPr>
          <p:nvPr/>
        </p:nvPicPr>
        <p:blipFill>
          <a:blip r:embed="rId5"/>
          <a:stretch>
            <a:fillRect/>
          </a:stretch>
        </p:blipFill>
        <p:spPr>
          <a:xfrm>
            <a:off x="6096000" y="854764"/>
            <a:ext cx="5626274" cy="3750849"/>
          </a:xfrm>
          <a:prstGeom prst="rect">
            <a:avLst/>
          </a:prstGeom>
        </p:spPr>
      </p:pic>
      <p:sp>
        <p:nvSpPr>
          <p:cNvPr id="14" name="TekstSylinder 13">
            <a:extLst>
              <a:ext uri="{FF2B5EF4-FFF2-40B4-BE49-F238E27FC236}">
                <a16:creationId xmlns:a16="http://schemas.microsoft.com/office/drawing/2014/main" id="{06F9A899-A799-B514-4152-02565FDF7257}"/>
              </a:ext>
            </a:extLst>
          </p:cNvPr>
          <p:cNvSpPr txBox="1"/>
          <p:nvPr/>
        </p:nvSpPr>
        <p:spPr>
          <a:xfrm>
            <a:off x="6096000" y="4699421"/>
            <a:ext cx="6097656" cy="276999"/>
          </a:xfrm>
          <a:prstGeom prst="rect">
            <a:avLst/>
          </a:prstGeom>
          <a:noFill/>
        </p:spPr>
        <p:txBody>
          <a:bodyPr wrap="square">
            <a:spAutoFit/>
          </a:bodyPr>
          <a:lstStyle/>
          <a:p>
            <a:r>
              <a:rPr lang="nb-NO" sz="1200" dirty="0"/>
              <a:t>Kilde: https://vhr.no/tomrer-et-aktivt-yrke/</a:t>
            </a:r>
          </a:p>
        </p:txBody>
      </p:sp>
    </p:spTree>
    <p:extLst>
      <p:ext uri="{BB962C8B-B14F-4D97-AF65-F5344CB8AC3E}">
        <p14:creationId xmlns:p14="http://schemas.microsoft.com/office/powerpoint/2010/main" val="1036137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11AA60-7E6F-4231-82CE-823CD5DBD9DB}"/>
              </a:ext>
            </a:extLst>
          </p:cNvPr>
          <p:cNvSpPr>
            <a:spLocks noGrp="1"/>
          </p:cNvSpPr>
          <p:nvPr>
            <p:ph type="title"/>
          </p:nvPr>
        </p:nvSpPr>
        <p:spPr>
          <a:xfrm>
            <a:off x="389372" y="330756"/>
            <a:ext cx="10363200" cy="468313"/>
          </a:xfrm>
        </p:spPr>
        <p:txBody>
          <a:bodyPr/>
          <a:lstStyle/>
          <a:p>
            <a:r>
              <a:rPr lang="nb-NO" sz="2000" b="1" dirty="0"/>
              <a:t>Tidligere gitte eksamensoppgaver? Udir.no, «</a:t>
            </a:r>
            <a:r>
              <a:rPr lang="nb-NO" sz="2000" b="1" dirty="0" err="1"/>
              <a:t>Eksamennsoppgaver</a:t>
            </a:r>
            <a:r>
              <a:rPr lang="nb-NO" sz="2000" b="1" dirty="0"/>
              <a:t> …»</a:t>
            </a:r>
            <a:br>
              <a:rPr lang="nb-NO" sz="2000" dirty="0"/>
            </a:br>
            <a:endParaRPr lang="nb-NO" sz="2000" dirty="0"/>
          </a:p>
        </p:txBody>
      </p:sp>
      <p:pic>
        <p:nvPicPr>
          <p:cNvPr id="4" name="Bilde 3">
            <a:extLst>
              <a:ext uri="{FF2B5EF4-FFF2-40B4-BE49-F238E27FC236}">
                <a16:creationId xmlns:a16="http://schemas.microsoft.com/office/drawing/2014/main" id="{8D8505EB-4A48-0A9B-5853-4F1A7191F672}"/>
              </a:ext>
            </a:extLst>
          </p:cNvPr>
          <p:cNvPicPr>
            <a:picLocks noChangeAspect="1"/>
          </p:cNvPicPr>
          <p:nvPr/>
        </p:nvPicPr>
        <p:blipFill>
          <a:blip r:embed="rId3"/>
          <a:stretch>
            <a:fillRect/>
          </a:stretch>
        </p:blipFill>
        <p:spPr>
          <a:xfrm>
            <a:off x="312247" y="594195"/>
            <a:ext cx="10760006" cy="6114717"/>
          </a:xfrm>
          <a:prstGeom prst="rect">
            <a:avLst/>
          </a:prstGeom>
        </p:spPr>
      </p:pic>
      <p:pic>
        <p:nvPicPr>
          <p:cNvPr id="9" name="Bilde 8">
            <a:extLst>
              <a:ext uri="{FF2B5EF4-FFF2-40B4-BE49-F238E27FC236}">
                <a16:creationId xmlns:a16="http://schemas.microsoft.com/office/drawing/2014/main" id="{93A08BBE-A30F-5C74-702B-89D4AD3FF749}"/>
              </a:ext>
            </a:extLst>
          </p:cNvPr>
          <p:cNvPicPr>
            <a:picLocks noChangeAspect="1"/>
          </p:cNvPicPr>
          <p:nvPr/>
        </p:nvPicPr>
        <p:blipFill>
          <a:blip r:embed="rId4"/>
          <a:stretch>
            <a:fillRect/>
          </a:stretch>
        </p:blipFill>
        <p:spPr>
          <a:xfrm>
            <a:off x="4303017" y="913510"/>
            <a:ext cx="3029373" cy="876422"/>
          </a:xfrm>
          <a:prstGeom prst="rect">
            <a:avLst/>
          </a:prstGeom>
          <a:ln>
            <a:solidFill>
              <a:schemeClr val="accent5">
                <a:lumMod val="50000"/>
              </a:schemeClr>
            </a:solidFill>
          </a:ln>
        </p:spPr>
      </p:pic>
    </p:spTree>
    <p:extLst>
      <p:ext uri="{BB962C8B-B14F-4D97-AF65-F5344CB8AC3E}">
        <p14:creationId xmlns:p14="http://schemas.microsoft.com/office/powerpoint/2010/main" val="234441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91A59E17-ADE1-ACAC-28FC-3D29D022D536}"/>
              </a:ext>
            </a:extLst>
          </p:cNvPr>
          <p:cNvPicPr>
            <a:picLocks noChangeAspect="1"/>
          </p:cNvPicPr>
          <p:nvPr/>
        </p:nvPicPr>
        <p:blipFill>
          <a:blip r:embed="rId3"/>
          <a:srcRect r="2629"/>
          <a:stretch/>
        </p:blipFill>
        <p:spPr>
          <a:xfrm>
            <a:off x="3000375" y="0"/>
            <a:ext cx="6010664" cy="6858000"/>
          </a:xfrm>
          <a:prstGeom prst="rect">
            <a:avLst/>
          </a:prstGeom>
          <a:ln>
            <a:solidFill>
              <a:schemeClr val="accent1"/>
            </a:solidFill>
          </a:ln>
        </p:spPr>
      </p:pic>
      <p:pic>
        <p:nvPicPr>
          <p:cNvPr id="5" name="Bilde 4">
            <a:extLst>
              <a:ext uri="{FF2B5EF4-FFF2-40B4-BE49-F238E27FC236}">
                <a16:creationId xmlns:a16="http://schemas.microsoft.com/office/drawing/2014/main" id="{F0C31DE7-DCEE-D9E4-5963-76E9CECAA222}"/>
              </a:ext>
            </a:extLst>
          </p:cNvPr>
          <p:cNvPicPr>
            <a:picLocks noChangeAspect="1"/>
          </p:cNvPicPr>
          <p:nvPr/>
        </p:nvPicPr>
        <p:blipFill>
          <a:blip r:embed="rId4"/>
          <a:stretch>
            <a:fillRect/>
          </a:stretch>
        </p:blipFill>
        <p:spPr>
          <a:xfrm>
            <a:off x="1590238" y="0"/>
            <a:ext cx="9335374" cy="6858000"/>
          </a:xfrm>
          <a:prstGeom prst="rect">
            <a:avLst/>
          </a:prstGeom>
          <a:noFill/>
          <a:ln>
            <a:solidFill>
              <a:schemeClr val="accent1"/>
            </a:solidFill>
          </a:ln>
        </p:spPr>
      </p:pic>
      <p:pic>
        <p:nvPicPr>
          <p:cNvPr id="7" name="Bilde 6">
            <a:extLst>
              <a:ext uri="{FF2B5EF4-FFF2-40B4-BE49-F238E27FC236}">
                <a16:creationId xmlns:a16="http://schemas.microsoft.com/office/drawing/2014/main" id="{58331B67-0DAD-1263-AFB3-D213F4938795}"/>
              </a:ext>
            </a:extLst>
          </p:cNvPr>
          <p:cNvPicPr>
            <a:picLocks noChangeAspect="1"/>
          </p:cNvPicPr>
          <p:nvPr/>
        </p:nvPicPr>
        <p:blipFill>
          <a:blip r:embed="rId5"/>
          <a:stretch>
            <a:fillRect/>
          </a:stretch>
        </p:blipFill>
        <p:spPr>
          <a:xfrm>
            <a:off x="448244" y="76630"/>
            <a:ext cx="11114925" cy="6381320"/>
          </a:xfrm>
          <a:prstGeom prst="rect">
            <a:avLst/>
          </a:prstGeom>
          <a:ln>
            <a:solidFill>
              <a:schemeClr val="accent1"/>
            </a:solidFill>
          </a:ln>
        </p:spPr>
      </p:pic>
      <p:pic>
        <p:nvPicPr>
          <p:cNvPr id="9" name="Bilde 8">
            <a:extLst>
              <a:ext uri="{FF2B5EF4-FFF2-40B4-BE49-F238E27FC236}">
                <a16:creationId xmlns:a16="http://schemas.microsoft.com/office/drawing/2014/main" id="{BF7200F1-4423-BA70-3BA2-AB4857E925A4}"/>
              </a:ext>
            </a:extLst>
          </p:cNvPr>
          <p:cNvPicPr>
            <a:picLocks noChangeAspect="1"/>
          </p:cNvPicPr>
          <p:nvPr/>
        </p:nvPicPr>
        <p:blipFill>
          <a:blip r:embed="rId6"/>
          <a:stretch>
            <a:fillRect/>
          </a:stretch>
        </p:blipFill>
        <p:spPr>
          <a:xfrm>
            <a:off x="197845" y="0"/>
            <a:ext cx="11545911" cy="6068272"/>
          </a:xfrm>
          <a:prstGeom prst="rect">
            <a:avLst/>
          </a:prstGeom>
        </p:spPr>
      </p:pic>
      <p:pic>
        <p:nvPicPr>
          <p:cNvPr id="3" name="Picture 10" descr="Cap, college, degree, graduate cap, graduation, hat, student icon -  Download on Iconfinder">
            <a:extLst>
              <a:ext uri="{FF2B5EF4-FFF2-40B4-BE49-F238E27FC236}">
                <a16:creationId xmlns:a16="http://schemas.microsoft.com/office/drawing/2014/main" id="{56E32CAF-3D4B-18A6-FB7A-A22928B89DB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19278" y="-77047"/>
            <a:ext cx="173355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kstSylinder 11">
            <a:extLst>
              <a:ext uri="{FF2B5EF4-FFF2-40B4-BE49-F238E27FC236}">
                <a16:creationId xmlns:a16="http://schemas.microsoft.com/office/drawing/2014/main" id="{907AA0AD-59F1-1AF5-78B8-4B2CA1037DCC}"/>
              </a:ext>
            </a:extLst>
          </p:cNvPr>
          <p:cNvSpPr txBox="1"/>
          <p:nvPr/>
        </p:nvSpPr>
        <p:spPr>
          <a:xfrm>
            <a:off x="772094" y="2803303"/>
            <a:ext cx="6097656" cy="253916"/>
          </a:xfrm>
          <a:prstGeom prst="rect">
            <a:avLst/>
          </a:prstGeom>
          <a:noFill/>
        </p:spPr>
        <p:txBody>
          <a:bodyPr wrap="square">
            <a:spAutoFit/>
          </a:bodyPr>
          <a:lstStyle/>
          <a:p>
            <a:r>
              <a:rPr lang="nb-NO" sz="1050" dirty="0">
                <a:latin typeface="+mj-lt"/>
              </a:rPr>
              <a:t>«Hva, hvordan og hvorfor …»</a:t>
            </a:r>
          </a:p>
        </p:txBody>
      </p:sp>
    </p:spTree>
    <p:extLst>
      <p:ext uri="{BB962C8B-B14F-4D97-AF65-F5344CB8AC3E}">
        <p14:creationId xmlns:p14="http://schemas.microsoft.com/office/powerpoint/2010/main" val="2924731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FE3EB23-4490-21C3-9489-3BEAB6CA9C49}"/>
              </a:ext>
            </a:extLst>
          </p:cNvPr>
          <p:cNvPicPr>
            <a:picLocks noChangeAspect="1"/>
          </p:cNvPicPr>
          <p:nvPr/>
        </p:nvPicPr>
        <p:blipFill>
          <a:blip r:embed="rId3"/>
          <a:stretch>
            <a:fillRect/>
          </a:stretch>
        </p:blipFill>
        <p:spPr>
          <a:xfrm>
            <a:off x="101700" y="0"/>
            <a:ext cx="6578399" cy="6858000"/>
          </a:xfrm>
          <a:prstGeom prst="rect">
            <a:avLst/>
          </a:prstGeom>
        </p:spPr>
      </p:pic>
      <p:pic>
        <p:nvPicPr>
          <p:cNvPr id="5" name="Bilde 4">
            <a:extLst>
              <a:ext uri="{FF2B5EF4-FFF2-40B4-BE49-F238E27FC236}">
                <a16:creationId xmlns:a16="http://schemas.microsoft.com/office/drawing/2014/main" id="{27892A3F-4049-D284-A997-5967A19ED739}"/>
              </a:ext>
            </a:extLst>
          </p:cNvPr>
          <p:cNvPicPr>
            <a:picLocks noChangeAspect="1"/>
          </p:cNvPicPr>
          <p:nvPr/>
        </p:nvPicPr>
        <p:blipFill>
          <a:blip r:embed="rId4"/>
          <a:stretch>
            <a:fillRect/>
          </a:stretch>
        </p:blipFill>
        <p:spPr>
          <a:xfrm>
            <a:off x="0" y="0"/>
            <a:ext cx="9174333" cy="6858000"/>
          </a:xfrm>
          <a:prstGeom prst="rect">
            <a:avLst/>
          </a:prstGeom>
          <a:ln>
            <a:solidFill>
              <a:schemeClr val="accent1"/>
            </a:solidFill>
          </a:ln>
        </p:spPr>
      </p:pic>
      <p:pic>
        <p:nvPicPr>
          <p:cNvPr id="8" name="Bilde 7">
            <a:extLst>
              <a:ext uri="{FF2B5EF4-FFF2-40B4-BE49-F238E27FC236}">
                <a16:creationId xmlns:a16="http://schemas.microsoft.com/office/drawing/2014/main" id="{02134745-08F6-3DCE-95E3-7958E1F51EBB}"/>
              </a:ext>
            </a:extLst>
          </p:cNvPr>
          <p:cNvPicPr>
            <a:picLocks noChangeAspect="1"/>
          </p:cNvPicPr>
          <p:nvPr/>
        </p:nvPicPr>
        <p:blipFill>
          <a:blip r:embed="rId5"/>
          <a:stretch>
            <a:fillRect/>
          </a:stretch>
        </p:blipFill>
        <p:spPr>
          <a:xfrm>
            <a:off x="0" y="0"/>
            <a:ext cx="9174332" cy="6858000"/>
          </a:xfrm>
          <a:prstGeom prst="rect">
            <a:avLst/>
          </a:prstGeom>
          <a:solidFill>
            <a:schemeClr val="bg1"/>
          </a:solidFill>
        </p:spPr>
      </p:pic>
      <p:pic>
        <p:nvPicPr>
          <p:cNvPr id="4" name="Bilde 3">
            <a:extLst>
              <a:ext uri="{FF2B5EF4-FFF2-40B4-BE49-F238E27FC236}">
                <a16:creationId xmlns:a16="http://schemas.microsoft.com/office/drawing/2014/main" id="{E61D1389-7973-6E5F-7507-379CB70ED5DF}"/>
              </a:ext>
            </a:extLst>
          </p:cNvPr>
          <p:cNvPicPr>
            <a:picLocks noChangeAspect="1"/>
          </p:cNvPicPr>
          <p:nvPr/>
        </p:nvPicPr>
        <p:blipFill>
          <a:blip r:embed="rId6"/>
          <a:stretch>
            <a:fillRect/>
          </a:stretch>
        </p:blipFill>
        <p:spPr>
          <a:xfrm>
            <a:off x="10239251" y="134955"/>
            <a:ext cx="1771897" cy="724001"/>
          </a:xfrm>
          <a:prstGeom prst="rect">
            <a:avLst/>
          </a:prstGeom>
        </p:spPr>
      </p:pic>
    </p:spTree>
    <p:extLst>
      <p:ext uri="{BB962C8B-B14F-4D97-AF65-F5344CB8AC3E}">
        <p14:creationId xmlns:p14="http://schemas.microsoft.com/office/powerpoint/2010/main" val="745945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1FCF6A3-06EF-706C-12E2-845999173BD4}"/>
              </a:ext>
            </a:extLst>
          </p:cNvPr>
          <p:cNvPicPr>
            <a:picLocks noChangeAspect="1"/>
          </p:cNvPicPr>
          <p:nvPr/>
        </p:nvPicPr>
        <p:blipFill>
          <a:blip r:embed="rId3"/>
          <a:stretch>
            <a:fillRect/>
          </a:stretch>
        </p:blipFill>
        <p:spPr>
          <a:xfrm>
            <a:off x="1115469" y="0"/>
            <a:ext cx="9961062" cy="6251713"/>
          </a:xfrm>
          <a:prstGeom prst="rect">
            <a:avLst/>
          </a:prstGeom>
        </p:spPr>
      </p:pic>
      <p:pic>
        <p:nvPicPr>
          <p:cNvPr id="9" name="Bilde 8">
            <a:extLst>
              <a:ext uri="{FF2B5EF4-FFF2-40B4-BE49-F238E27FC236}">
                <a16:creationId xmlns:a16="http://schemas.microsoft.com/office/drawing/2014/main" id="{606C2253-DEFB-F153-ED35-B12A9A86F13A}"/>
              </a:ext>
            </a:extLst>
          </p:cNvPr>
          <p:cNvPicPr>
            <a:picLocks noChangeAspect="1"/>
          </p:cNvPicPr>
          <p:nvPr/>
        </p:nvPicPr>
        <p:blipFill>
          <a:blip r:embed="rId4"/>
          <a:stretch>
            <a:fillRect/>
          </a:stretch>
        </p:blipFill>
        <p:spPr>
          <a:xfrm>
            <a:off x="417443" y="0"/>
            <a:ext cx="11076101" cy="6858000"/>
          </a:xfrm>
          <a:prstGeom prst="rect">
            <a:avLst/>
          </a:prstGeom>
        </p:spPr>
      </p:pic>
      <p:pic>
        <p:nvPicPr>
          <p:cNvPr id="13" name="Bilde 12">
            <a:extLst>
              <a:ext uri="{FF2B5EF4-FFF2-40B4-BE49-F238E27FC236}">
                <a16:creationId xmlns:a16="http://schemas.microsoft.com/office/drawing/2014/main" id="{58E3CCED-5892-3A01-D15C-CDF3DC2EE920}"/>
              </a:ext>
            </a:extLst>
          </p:cNvPr>
          <p:cNvPicPr>
            <a:picLocks noChangeAspect="1"/>
          </p:cNvPicPr>
          <p:nvPr/>
        </p:nvPicPr>
        <p:blipFill>
          <a:blip r:embed="rId5"/>
          <a:srcRect b="14082"/>
          <a:stretch>
            <a:fillRect/>
          </a:stretch>
        </p:blipFill>
        <p:spPr>
          <a:xfrm>
            <a:off x="560823" y="256099"/>
            <a:ext cx="7611537" cy="499275"/>
          </a:xfrm>
          <a:prstGeom prst="rect">
            <a:avLst/>
          </a:prstGeom>
        </p:spPr>
      </p:pic>
    </p:spTree>
    <p:extLst>
      <p:ext uri="{BB962C8B-B14F-4D97-AF65-F5344CB8AC3E}">
        <p14:creationId xmlns:p14="http://schemas.microsoft.com/office/powerpoint/2010/main" val="396116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ppt_x"/>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B8096B-7508-4CBC-8F0E-52065F633344}"/>
              </a:ext>
            </a:extLst>
          </p:cNvPr>
          <p:cNvSpPr>
            <a:spLocks noGrp="1"/>
          </p:cNvSpPr>
          <p:nvPr>
            <p:ph type="title"/>
          </p:nvPr>
        </p:nvSpPr>
        <p:spPr>
          <a:xfrm>
            <a:off x="914400" y="594805"/>
            <a:ext cx="10363200" cy="468313"/>
          </a:xfrm>
        </p:spPr>
        <p:txBody>
          <a:bodyPr/>
          <a:lstStyle/>
          <a:p>
            <a:r>
              <a:rPr lang="nb-NO" sz="3200" b="1" dirty="0">
                <a:latin typeface="Verdana" panose="020B0604030504040204" pitchFamily="34" charset="0"/>
                <a:ea typeface="Verdana" panose="020B0604030504040204" pitchFamily="34" charset="0"/>
              </a:rPr>
              <a:t>Tenk alltid på følgende når du øver deg på tidligere gitte eksamensoppgaver: </a:t>
            </a:r>
          </a:p>
        </p:txBody>
      </p:sp>
      <p:sp>
        <p:nvSpPr>
          <p:cNvPr id="4" name="TekstSylinder 3">
            <a:extLst>
              <a:ext uri="{FF2B5EF4-FFF2-40B4-BE49-F238E27FC236}">
                <a16:creationId xmlns:a16="http://schemas.microsoft.com/office/drawing/2014/main" id="{FE40B663-39B3-4A15-B8A5-547526C6230B}"/>
              </a:ext>
            </a:extLst>
          </p:cNvPr>
          <p:cNvSpPr txBox="1"/>
          <p:nvPr/>
        </p:nvSpPr>
        <p:spPr>
          <a:xfrm>
            <a:off x="985422" y="1701319"/>
            <a:ext cx="8975324" cy="3416320"/>
          </a:xfrm>
          <a:prstGeom prst="rect">
            <a:avLst/>
          </a:prstGeom>
          <a:noFill/>
        </p:spPr>
        <p:txBody>
          <a:bodyPr wrap="square">
            <a:spAutoFit/>
          </a:bodyPr>
          <a:lstStyle/>
          <a:p>
            <a:r>
              <a:rPr lang="nb-NO" i="1" dirty="0">
                <a:latin typeface="+mn-lt"/>
              </a:rPr>
              <a:t>«Beskriv hva du </a:t>
            </a:r>
            <a:r>
              <a:rPr lang="nb-NO" b="1" i="1" dirty="0">
                <a:latin typeface="+mn-lt"/>
              </a:rPr>
              <a:t>vil</a:t>
            </a:r>
            <a:r>
              <a:rPr lang="nb-NO" i="1" dirty="0">
                <a:latin typeface="+mn-lt"/>
              </a:rPr>
              <a:t> gjøre, </a:t>
            </a:r>
            <a:r>
              <a:rPr lang="nb-NO" b="1" i="1" dirty="0">
                <a:latin typeface="+mn-lt"/>
              </a:rPr>
              <a:t>hvordan</a:t>
            </a:r>
            <a:r>
              <a:rPr lang="nb-NO" i="1" dirty="0">
                <a:latin typeface="+mn-lt"/>
              </a:rPr>
              <a:t> du vil gjøre det, og </a:t>
            </a:r>
            <a:r>
              <a:rPr lang="nb-NO" b="1" i="1" dirty="0">
                <a:latin typeface="+mn-lt"/>
              </a:rPr>
              <a:t>hvorfor</a:t>
            </a:r>
            <a:r>
              <a:rPr lang="nb-NO" i="1" dirty="0">
                <a:latin typeface="+mn-lt"/>
              </a:rPr>
              <a:t> du vil gjøre det slik».</a:t>
            </a:r>
          </a:p>
          <a:p>
            <a:endParaRPr lang="nb-NO" dirty="0">
              <a:latin typeface="+mn-lt"/>
            </a:endParaRPr>
          </a:p>
          <a:p>
            <a:r>
              <a:rPr lang="nb-NO" dirty="0">
                <a:latin typeface="+mn-lt"/>
              </a:rPr>
              <a:t>Dette korresponderer også med fagprøvens vanlige inndeling</a:t>
            </a:r>
          </a:p>
          <a:p>
            <a:r>
              <a:rPr lang="nb-NO" i="1" dirty="0">
                <a:latin typeface="+mn-lt"/>
              </a:rPr>
              <a:t>«Beskriv hvordan du vil </a:t>
            </a:r>
            <a:r>
              <a:rPr lang="nb-NO" b="1" i="1" dirty="0">
                <a:latin typeface="+mn-lt"/>
              </a:rPr>
              <a:t>planlegge</a:t>
            </a:r>
            <a:r>
              <a:rPr lang="nb-NO" i="1" dirty="0">
                <a:latin typeface="+mn-lt"/>
              </a:rPr>
              <a:t>, </a:t>
            </a:r>
            <a:r>
              <a:rPr lang="nb-NO" b="1" i="1" dirty="0">
                <a:latin typeface="+mn-lt"/>
              </a:rPr>
              <a:t>gjennomføre</a:t>
            </a:r>
            <a:r>
              <a:rPr lang="nb-NO" i="1" dirty="0">
                <a:latin typeface="+mn-lt"/>
              </a:rPr>
              <a:t> og </a:t>
            </a:r>
            <a:r>
              <a:rPr lang="nb-NO" b="1" i="1" dirty="0">
                <a:latin typeface="+mn-lt"/>
              </a:rPr>
              <a:t>dokumentere</a:t>
            </a:r>
            <a:r>
              <a:rPr lang="nb-NO" i="1" dirty="0">
                <a:latin typeface="+mn-lt"/>
              </a:rPr>
              <a:t> arbeidet.» </a:t>
            </a:r>
            <a:r>
              <a:rPr lang="nn-NO" i="1" dirty="0">
                <a:latin typeface="+mn-lt"/>
                <a:ea typeface="Verdana" panose="020B0604030504040204" pitchFamily="34" charset="0"/>
              </a:rPr>
              <a:t>(… og </a:t>
            </a:r>
            <a:r>
              <a:rPr lang="nn-NO" i="1" dirty="0" err="1">
                <a:latin typeface="+mn-lt"/>
                <a:ea typeface="Verdana" panose="020B0604030504040204" pitchFamily="34" charset="0"/>
              </a:rPr>
              <a:t>evt</a:t>
            </a:r>
            <a:r>
              <a:rPr lang="nn-NO" i="1" dirty="0">
                <a:latin typeface="+mn-lt"/>
                <a:ea typeface="Verdana" panose="020B0604030504040204" pitchFamily="34" charset="0"/>
              </a:rPr>
              <a:t> </a:t>
            </a:r>
            <a:r>
              <a:rPr lang="nn-NO" i="1" dirty="0" err="1">
                <a:latin typeface="+mn-lt"/>
                <a:ea typeface="Verdana" panose="020B0604030504040204" pitchFamily="34" charset="0"/>
              </a:rPr>
              <a:t>hvordan</a:t>
            </a:r>
            <a:r>
              <a:rPr lang="nn-NO" i="1" dirty="0">
                <a:latin typeface="+mn-lt"/>
                <a:ea typeface="Verdana" panose="020B0604030504040204" pitchFamily="34" charset="0"/>
              </a:rPr>
              <a:t> du vil evaluere det)</a:t>
            </a:r>
          </a:p>
          <a:p>
            <a:endParaRPr lang="nb-NO" dirty="0">
              <a:latin typeface="+mn-lt"/>
            </a:endParaRPr>
          </a:p>
          <a:p>
            <a:r>
              <a:rPr lang="nb-NO" i="1" dirty="0">
                <a:latin typeface="+mn-lt"/>
              </a:rPr>
              <a:t>«Bruk </a:t>
            </a:r>
            <a:r>
              <a:rPr lang="nb-NO" b="1" i="1" dirty="0">
                <a:latin typeface="+mn-lt"/>
              </a:rPr>
              <a:t>egne ord </a:t>
            </a:r>
            <a:r>
              <a:rPr lang="nb-NO" i="1" dirty="0">
                <a:latin typeface="+mn-lt"/>
              </a:rPr>
              <a:t>og </a:t>
            </a:r>
            <a:r>
              <a:rPr lang="nb-NO" b="1" i="1" dirty="0">
                <a:latin typeface="+mn-lt"/>
              </a:rPr>
              <a:t>faglige uttrykk</a:t>
            </a:r>
            <a:r>
              <a:rPr lang="nb-NO" i="1" dirty="0">
                <a:latin typeface="+mn-lt"/>
              </a:rPr>
              <a:t>, og </a:t>
            </a:r>
            <a:r>
              <a:rPr lang="nb-NO" b="1" i="1" dirty="0">
                <a:latin typeface="+mn-lt"/>
              </a:rPr>
              <a:t>vis kompetansen din </a:t>
            </a:r>
            <a:r>
              <a:rPr lang="nb-NO" i="1" dirty="0">
                <a:latin typeface="+mn-lt"/>
              </a:rPr>
              <a:t>innenfor </a:t>
            </a:r>
            <a:r>
              <a:rPr lang="nb-NO" b="1" i="1" dirty="0">
                <a:latin typeface="+mn-lt"/>
              </a:rPr>
              <a:t>ditt ansvars- og kompetanseområde</a:t>
            </a:r>
            <a:r>
              <a:rPr lang="nb-NO" i="1" dirty="0">
                <a:latin typeface="+mn-lt"/>
              </a:rPr>
              <a:t>»</a:t>
            </a:r>
            <a:endParaRPr lang="nn-NO" i="1" dirty="0">
              <a:latin typeface="+mn-lt"/>
              <a:ea typeface="Verdana" panose="020B0604030504040204" pitchFamily="34" charset="0"/>
            </a:endParaRPr>
          </a:p>
        </p:txBody>
      </p:sp>
      <p:sp>
        <p:nvSpPr>
          <p:cNvPr id="6" name="TekstSylinder 5">
            <a:extLst>
              <a:ext uri="{FF2B5EF4-FFF2-40B4-BE49-F238E27FC236}">
                <a16:creationId xmlns:a16="http://schemas.microsoft.com/office/drawing/2014/main" id="{4CE85939-8CB4-4501-9C7F-7F173549A5CE}"/>
              </a:ext>
            </a:extLst>
          </p:cNvPr>
          <p:cNvSpPr txBox="1"/>
          <p:nvPr/>
        </p:nvSpPr>
        <p:spPr>
          <a:xfrm>
            <a:off x="985422" y="5340341"/>
            <a:ext cx="9188388" cy="830997"/>
          </a:xfrm>
          <a:prstGeom prst="rect">
            <a:avLst/>
          </a:prstGeom>
          <a:noFill/>
        </p:spPr>
        <p:txBody>
          <a:bodyPr wrap="square">
            <a:spAutoFit/>
          </a:bodyPr>
          <a:lstStyle/>
          <a:p>
            <a:r>
              <a:rPr lang="nb-NO" b="1" dirty="0">
                <a:latin typeface="Verdana" panose="020B0604030504040204" pitchFamily="34" charset="0"/>
                <a:ea typeface="Verdana" panose="020B0604030504040204" pitchFamily="34" charset="0"/>
              </a:rPr>
              <a:t>(Dette er formuleringer du ofte støter på i en eksamensoppgave)</a:t>
            </a:r>
          </a:p>
        </p:txBody>
      </p:sp>
    </p:spTree>
    <p:extLst>
      <p:ext uri="{BB962C8B-B14F-4D97-AF65-F5344CB8AC3E}">
        <p14:creationId xmlns:p14="http://schemas.microsoft.com/office/powerpoint/2010/main" val="142621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1000"/>
                                        <p:tgtEl>
                                          <p:spTgt spid="4">
                                            <p:txEl>
                                              <p:pRg st="3" end="3"/>
                                            </p:txEl>
                                          </p:spTgt>
                                        </p:tgtEl>
                                      </p:cBhvr>
                                    </p:animEffect>
                                    <p:anim calcmode="lin" valueType="num">
                                      <p:cBhvr>
                                        <p:cTn id="1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1000"/>
                                        <p:tgtEl>
                                          <p:spTgt spid="4">
                                            <p:txEl>
                                              <p:pRg st="5" end="5"/>
                                            </p:txEl>
                                          </p:spTgt>
                                        </p:tgtEl>
                                      </p:cBhvr>
                                    </p:animEffect>
                                    <p:anim calcmode="lin" valueType="num">
                                      <p:cBhvr>
                                        <p:cTn id="2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6">
                                            <p:txEl>
                                              <p:pRg st="0" end="0"/>
                                            </p:txEl>
                                          </p:spTgt>
                                        </p:tgtEl>
                                        <p:attrNameLst>
                                          <p:attrName>style.visibility</p:attrName>
                                        </p:attrNameLst>
                                      </p:cBhvr>
                                      <p:to>
                                        <p:strVal val="visible"/>
                                      </p:to>
                                    </p:set>
                                    <p:animEffect transition="in" filter="fade">
                                      <p:cBhvr>
                                        <p:cTn id="26" dur="1000"/>
                                        <p:tgtEl>
                                          <p:spTgt spid="6">
                                            <p:txEl>
                                              <p:pRg st="0" end="0"/>
                                            </p:txEl>
                                          </p:spTgt>
                                        </p:tgtEl>
                                      </p:cBhvr>
                                    </p:animEffect>
                                    <p:anim calcmode="lin" valueType="num">
                                      <p:cBhvr>
                                        <p:cTn id="2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646965-A287-4633-A395-2B344577A84D}"/>
              </a:ext>
            </a:extLst>
          </p:cNvPr>
          <p:cNvSpPr>
            <a:spLocks noGrp="1"/>
          </p:cNvSpPr>
          <p:nvPr>
            <p:ph type="title"/>
          </p:nvPr>
        </p:nvSpPr>
        <p:spPr/>
        <p:txBody>
          <a:bodyPr/>
          <a:lstStyle/>
          <a:p>
            <a:r>
              <a:rPr lang="nb-NO" dirty="0"/>
              <a:t>Tverrfaglige tema – Hva går igjen i alle fag? – F.eks.</a:t>
            </a:r>
          </a:p>
        </p:txBody>
      </p:sp>
      <p:sp>
        <p:nvSpPr>
          <p:cNvPr id="3" name="Plassholder for innhold 2">
            <a:extLst>
              <a:ext uri="{FF2B5EF4-FFF2-40B4-BE49-F238E27FC236}">
                <a16:creationId xmlns:a16="http://schemas.microsoft.com/office/drawing/2014/main" id="{B8FBCA94-8079-4BC3-B7C0-E0730DB9899C}"/>
              </a:ext>
            </a:extLst>
          </p:cNvPr>
          <p:cNvSpPr>
            <a:spLocks noGrp="1"/>
          </p:cNvSpPr>
          <p:nvPr>
            <p:ph idx="1"/>
          </p:nvPr>
        </p:nvSpPr>
        <p:spPr/>
        <p:txBody>
          <a:bodyPr/>
          <a:lstStyle/>
          <a:p>
            <a:r>
              <a:rPr lang="nb-NO" dirty="0"/>
              <a:t>HMS – Helse, Miljø og Sikkerhet</a:t>
            </a:r>
          </a:p>
          <a:p>
            <a:endParaRPr lang="nb-NO" dirty="0"/>
          </a:p>
          <a:p>
            <a:r>
              <a:rPr lang="nb-NO" dirty="0"/>
              <a:t>Kvalitetssikring av arbeidet</a:t>
            </a:r>
          </a:p>
          <a:p>
            <a:endParaRPr lang="nb-NO" dirty="0"/>
          </a:p>
          <a:p>
            <a:r>
              <a:rPr lang="nb-NO" dirty="0"/>
              <a:t>Rolle- og ansvarsforståelse</a:t>
            </a:r>
          </a:p>
          <a:p>
            <a:endParaRPr lang="nb-NO" dirty="0"/>
          </a:p>
          <a:p>
            <a:r>
              <a:rPr lang="nb-NO" dirty="0"/>
              <a:t>Kundefokus/brukerfokus</a:t>
            </a:r>
          </a:p>
          <a:p>
            <a:pPr marL="0" indent="0">
              <a:buNone/>
            </a:pPr>
            <a:endParaRPr lang="nb-NO" dirty="0"/>
          </a:p>
          <a:p>
            <a:r>
              <a:rPr lang="nb-NO" dirty="0"/>
              <a:t>Dokumentere arbeidet … for hvem og hvorfor? …</a:t>
            </a:r>
          </a:p>
          <a:p>
            <a:endParaRPr lang="nb-NO" dirty="0"/>
          </a:p>
          <a:p>
            <a:r>
              <a:rPr lang="nb-NO" dirty="0"/>
              <a:t>Kommunikasjon</a:t>
            </a:r>
          </a:p>
          <a:p>
            <a:endParaRPr lang="nb-NO" dirty="0"/>
          </a:p>
          <a:p>
            <a:endParaRPr lang="nb-NO" dirty="0"/>
          </a:p>
        </p:txBody>
      </p:sp>
    </p:spTree>
    <p:extLst>
      <p:ext uri="{BB962C8B-B14F-4D97-AF65-F5344CB8AC3E}">
        <p14:creationId xmlns:p14="http://schemas.microsoft.com/office/powerpoint/2010/main" val="36202530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99DDA41-9CAC-952F-AD84-785B93D60BD2}"/>
              </a:ext>
            </a:extLst>
          </p:cNvPr>
          <p:cNvSpPr>
            <a:spLocks noGrp="1"/>
          </p:cNvSpPr>
          <p:nvPr>
            <p:ph type="title"/>
          </p:nvPr>
        </p:nvSpPr>
        <p:spPr/>
        <p:txBody>
          <a:bodyPr/>
          <a:lstStyle/>
          <a:p>
            <a:r>
              <a:rPr lang="nb-NO" dirty="0"/>
              <a:t>Andre momenter i eksamensoppgaver - stikkord</a:t>
            </a:r>
          </a:p>
        </p:txBody>
      </p:sp>
      <p:sp>
        <p:nvSpPr>
          <p:cNvPr id="3" name="Plassholder for innhold 2">
            <a:extLst>
              <a:ext uri="{FF2B5EF4-FFF2-40B4-BE49-F238E27FC236}">
                <a16:creationId xmlns:a16="http://schemas.microsoft.com/office/drawing/2014/main" id="{F2478350-716F-70F0-2669-088321F0FB7A}"/>
              </a:ext>
            </a:extLst>
          </p:cNvPr>
          <p:cNvSpPr>
            <a:spLocks noGrp="1"/>
          </p:cNvSpPr>
          <p:nvPr>
            <p:ph idx="1"/>
          </p:nvPr>
        </p:nvSpPr>
        <p:spPr>
          <a:xfrm>
            <a:off x="1130424" y="1560443"/>
            <a:ext cx="9718104" cy="4471189"/>
          </a:xfrm>
        </p:spPr>
        <p:txBody>
          <a:bodyPr/>
          <a:lstStyle/>
          <a:p>
            <a:pPr marL="0" indent="0">
              <a:buNone/>
            </a:pPr>
            <a:endParaRPr lang="nb-NO" dirty="0"/>
          </a:p>
          <a:p>
            <a:r>
              <a:rPr lang="nb-NO" dirty="0"/>
              <a:t>Barne- og ungdomsarbeider – Barnehage eller skole</a:t>
            </a:r>
          </a:p>
          <a:p>
            <a:r>
              <a:rPr lang="nb-NO" dirty="0"/>
              <a:t>Helsefagarbeider – Sykehjem, hjemmetjeneste, bolig for psykisk </a:t>
            </a:r>
            <a:r>
              <a:rPr lang="nb-NO" dirty="0" err="1"/>
              <a:t>utv.hemmede</a:t>
            </a:r>
            <a:r>
              <a:rPr lang="nb-NO" dirty="0"/>
              <a:t> </a:t>
            </a:r>
          </a:p>
          <a:p>
            <a:r>
              <a:rPr lang="nb-NO" dirty="0"/>
              <a:t>Yrkessjåfør – Persontransport vs. godstransport; Noe felles fagstoff, noe velger du selv </a:t>
            </a:r>
          </a:p>
          <a:p>
            <a:r>
              <a:rPr lang="nb-NO" dirty="0"/>
              <a:t>Arbeidstegninger, framdriftsplaner, flytskjema, kvalitetsprofil, risikovurderinger, tabeller</a:t>
            </a:r>
          </a:p>
          <a:p>
            <a:r>
              <a:rPr lang="nb-NO" dirty="0"/>
              <a:t>Velg én av oppgavene ….</a:t>
            </a:r>
          </a:p>
          <a:p>
            <a:r>
              <a:rPr lang="nb-NO" dirty="0"/>
              <a:t>Avkrysningsfelt, «multiple </a:t>
            </a:r>
            <a:r>
              <a:rPr lang="nb-NO" dirty="0" err="1"/>
              <a:t>choice</a:t>
            </a:r>
            <a:r>
              <a:rPr lang="nb-NO" dirty="0"/>
              <a:t>»</a:t>
            </a:r>
          </a:p>
          <a:p>
            <a:r>
              <a:rPr lang="nb-NO" dirty="0"/>
              <a:t>Webkamera – ta bilder av skisser og tegninger du må laste opp i oppgaven</a:t>
            </a:r>
          </a:p>
          <a:p>
            <a:r>
              <a:rPr lang="nb-NO" dirty="0"/>
              <a:t>Rolleforståelse, lærling/fagarbeider, Helsefagarbeider, sykepleier, lege</a:t>
            </a:r>
          </a:p>
        </p:txBody>
      </p:sp>
      <p:pic>
        <p:nvPicPr>
          <p:cNvPr id="1028" name="Picture 4" descr="Hvordan brainstorme: 10 måter å trene hjernen din til å jobbe smartere i  2025 - AhaSlides">
            <a:extLst>
              <a:ext uri="{FF2B5EF4-FFF2-40B4-BE49-F238E27FC236}">
                <a16:creationId xmlns:a16="http://schemas.microsoft.com/office/drawing/2014/main" id="{4A9630A1-1169-AEA3-EA00-236EE864C40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03232" y="704485"/>
            <a:ext cx="2500803" cy="1600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11530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Sylinder 10">
            <a:extLst>
              <a:ext uri="{FF2B5EF4-FFF2-40B4-BE49-F238E27FC236}">
                <a16:creationId xmlns:a16="http://schemas.microsoft.com/office/drawing/2014/main" id="{4F4817B3-AD00-4CA1-9140-0E02C313EE6F}"/>
              </a:ext>
            </a:extLst>
          </p:cNvPr>
          <p:cNvSpPr txBox="1"/>
          <p:nvPr/>
        </p:nvSpPr>
        <p:spPr>
          <a:xfrm>
            <a:off x="344611" y="1322017"/>
            <a:ext cx="6096000" cy="3785652"/>
          </a:xfrm>
          <a:prstGeom prst="rect">
            <a:avLst/>
          </a:prstGeom>
          <a:noFill/>
        </p:spPr>
        <p:txBody>
          <a:bodyPr wrap="square">
            <a:spAutoFit/>
          </a:bodyPr>
          <a:lstStyle/>
          <a:p>
            <a:pPr marL="285750" indent="-285750">
              <a:buFont typeface="Arial" panose="020B0604020202020204" pitchFamily="34" charset="0"/>
              <a:buChar char="•"/>
              <a:defRPr/>
            </a:pPr>
            <a:r>
              <a:rPr lang="nb-NO" sz="1600" dirty="0">
                <a:latin typeface="+mn-lt"/>
              </a:rPr>
              <a:t>HMS</a:t>
            </a:r>
          </a:p>
          <a:p>
            <a:pPr marL="285750" indent="-285750">
              <a:buFont typeface="Arial" panose="020B0604020202020204" pitchFamily="34" charset="0"/>
              <a:buChar char="•"/>
              <a:defRPr/>
            </a:pPr>
            <a:r>
              <a:rPr lang="nb-NO" sz="1600" dirty="0">
                <a:latin typeface="+mn-lt"/>
              </a:rPr>
              <a:t>Håndbøker</a:t>
            </a:r>
          </a:p>
          <a:p>
            <a:pPr marL="285750" indent="-285750">
              <a:buFont typeface="Arial" panose="020B0604020202020204" pitchFamily="34" charset="0"/>
              <a:buChar char="•"/>
              <a:defRPr/>
            </a:pPr>
            <a:r>
              <a:rPr lang="nb-NO" sz="1600" dirty="0">
                <a:latin typeface="+mn-lt"/>
              </a:rPr>
              <a:t>Lovverk, forskrifter, retningslinjer</a:t>
            </a:r>
          </a:p>
          <a:p>
            <a:pPr marL="285750" indent="-285750">
              <a:buFont typeface="Arial" panose="020B0604020202020204" pitchFamily="34" charset="0"/>
              <a:buChar char="•"/>
              <a:defRPr/>
            </a:pPr>
            <a:r>
              <a:rPr lang="nb-NO" sz="1600" dirty="0">
                <a:latin typeface="+mn-lt"/>
              </a:rPr>
              <a:t>Arbeidsprosedyrer</a:t>
            </a:r>
          </a:p>
          <a:p>
            <a:pPr marL="285750" indent="-285750">
              <a:buFont typeface="Arial" panose="020B0604020202020204" pitchFamily="34" charset="0"/>
              <a:buChar char="•"/>
              <a:defRPr/>
            </a:pPr>
            <a:r>
              <a:rPr lang="nb-NO" sz="1600" dirty="0">
                <a:latin typeface="+mn-lt"/>
              </a:rPr>
              <a:t>Rammeplaner</a:t>
            </a:r>
          </a:p>
          <a:p>
            <a:pPr marL="285750" indent="-285750">
              <a:buFont typeface="Arial" panose="020B0604020202020204" pitchFamily="34" charset="0"/>
              <a:buChar char="•"/>
              <a:defRPr/>
            </a:pPr>
            <a:r>
              <a:rPr lang="nb-NO" sz="1600" dirty="0">
                <a:latin typeface="+mn-lt"/>
              </a:rPr>
              <a:t>Kvalitetssystem</a:t>
            </a:r>
          </a:p>
          <a:p>
            <a:pPr marL="285750" indent="-285750">
              <a:buFont typeface="Arial" panose="020B0604020202020204" pitchFamily="34" charset="0"/>
              <a:buChar char="•"/>
              <a:defRPr/>
            </a:pPr>
            <a:r>
              <a:rPr lang="nb-NO" sz="1600" dirty="0">
                <a:latin typeface="+mn-lt"/>
              </a:rPr>
              <a:t>Etikk</a:t>
            </a:r>
          </a:p>
          <a:p>
            <a:pPr marL="285750" indent="-285750">
              <a:buFont typeface="Arial" panose="020B0604020202020204" pitchFamily="34" charset="0"/>
              <a:buChar char="•"/>
              <a:defRPr/>
            </a:pPr>
            <a:r>
              <a:rPr lang="nb-NO" sz="1600" dirty="0">
                <a:latin typeface="+mn-lt"/>
              </a:rPr>
              <a:t>Personvern</a:t>
            </a:r>
          </a:p>
          <a:p>
            <a:pPr marL="285750" indent="-285750">
              <a:buFont typeface="Arial" panose="020B0604020202020204" pitchFamily="34" charset="0"/>
              <a:buChar char="•"/>
              <a:defRPr/>
            </a:pPr>
            <a:r>
              <a:rPr lang="nb-NO" sz="1600" dirty="0">
                <a:latin typeface="+mn-lt"/>
              </a:rPr>
              <a:t>Verdier</a:t>
            </a:r>
          </a:p>
          <a:p>
            <a:pPr marL="285750" indent="-285750">
              <a:buFont typeface="Arial" panose="020B0604020202020204" pitchFamily="34" charset="0"/>
              <a:buChar char="•"/>
              <a:defRPr/>
            </a:pPr>
            <a:r>
              <a:rPr lang="nb-NO" sz="1600" dirty="0">
                <a:latin typeface="+mn-lt"/>
              </a:rPr>
              <a:t>Flytskjema for prosesser</a:t>
            </a:r>
          </a:p>
          <a:p>
            <a:pPr marL="285750" indent="-285750">
              <a:buFont typeface="Arial" panose="020B0604020202020204" pitchFamily="34" charset="0"/>
              <a:buChar char="•"/>
              <a:defRPr/>
            </a:pPr>
            <a:r>
              <a:rPr lang="nb-NO" sz="1600" dirty="0">
                <a:latin typeface="+mn-lt"/>
              </a:rPr>
              <a:t>Hygieneinstrukser</a:t>
            </a:r>
          </a:p>
          <a:p>
            <a:pPr marL="285750" indent="-285750">
              <a:buFont typeface="Arial" panose="020B0604020202020204" pitchFamily="34" charset="0"/>
              <a:buChar char="•"/>
              <a:defRPr/>
            </a:pPr>
            <a:r>
              <a:rPr lang="nb-NO" sz="1600" dirty="0">
                <a:latin typeface="+mn-lt"/>
              </a:rPr>
              <a:t>Risikovurderinger</a:t>
            </a:r>
          </a:p>
          <a:p>
            <a:pPr marL="285750" indent="-285750">
              <a:buFont typeface="Arial" panose="020B0604020202020204" pitchFamily="34" charset="0"/>
              <a:buChar char="•"/>
              <a:defRPr/>
            </a:pPr>
            <a:r>
              <a:rPr lang="nb-NO" sz="1600" dirty="0" err="1">
                <a:latin typeface="+mn-lt"/>
              </a:rPr>
              <a:t>Etc</a:t>
            </a:r>
            <a:endParaRPr lang="nb-NO" sz="1600" dirty="0">
              <a:latin typeface="+mn-lt"/>
            </a:endParaRPr>
          </a:p>
          <a:p>
            <a:pPr marL="285750" indent="-285750">
              <a:buFont typeface="Arial" panose="020B0604020202020204" pitchFamily="34" charset="0"/>
              <a:buChar char="•"/>
              <a:defRPr/>
            </a:pPr>
            <a:endParaRPr lang="nb-NO" sz="1600" dirty="0">
              <a:latin typeface="+mn-lt"/>
            </a:endParaRPr>
          </a:p>
          <a:p>
            <a:pPr>
              <a:defRPr/>
            </a:pPr>
            <a:r>
              <a:rPr lang="nb-NO" sz="1600" b="1" dirty="0">
                <a:solidFill>
                  <a:srgbClr val="FF0000"/>
                </a:solidFill>
                <a:latin typeface="+mn-lt"/>
              </a:rPr>
              <a:t>Ta gjerne med på eksamen! </a:t>
            </a:r>
            <a:r>
              <a:rPr lang="nb-NO" sz="1600" b="1" dirty="0">
                <a:solidFill>
                  <a:srgbClr val="FF0000"/>
                </a:solidFill>
                <a:latin typeface="+mn-lt"/>
                <a:sym typeface="Wingdings" panose="05000000000000000000" pitchFamily="2" charset="2"/>
              </a:rPr>
              <a:t></a:t>
            </a:r>
            <a:endParaRPr lang="nb-NO" sz="1600" b="1" dirty="0">
              <a:solidFill>
                <a:srgbClr val="FF0000"/>
              </a:solidFill>
              <a:latin typeface="+mn-lt"/>
            </a:endParaRPr>
          </a:p>
        </p:txBody>
      </p:sp>
      <p:sp>
        <p:nvSpPr>
          <p:cNvPr id="32770" name="Tittel 1">
            <a:extLst>
              <a:ext uri="{FF2B5EF4-FFF2-40B4-BE49-F238E27FC236}">
                <a16:creationId xmlns:a16="http://schemas.microsoft.com/office/drawing/2014/main" id="{4B5D8A7E-1B09-47AE-AB19-4A1A7E2C3279}"/>
              </a:ext>
            </a:extLst>
          </p:cNvPr>
          <p:cNvSpPr>
            <a:spLocks noGrp="1"/>
          </p:cNvSpPr>
          <p:nvPr>
            <p:ph type="title"/>
          </p:nvPr>
        </p:nvSpPr>
        <p:spPr>
          <a:xfrm>
            <a:off x="25598" y="-12803"/>
            <a:ext cx="9092140" cy="1189038"/>
          </a:xfrm>
        </p:spPr>
        <p:txBody>
          <a:bodyPr/>
          <a:lstStyle/>
          <a:p>
            <a:pPr marL="457200" indent="-457200">
              <a:buFontTx/>
              <a:buChar char="•"/>
            </a:pPr>
            <a:r>
              <a:rPr lang="nb-NO" altLang="nb-NO" sz="2000" b="1" dirty="0">
                <a:latin typeface="Verdana" panose="020B0604030504040204" pitchFamily="34" charset="0"/>
                <a:ea typeface="Verdana" panose="020B0604030504040204" pitchFamily="34" charset="0"/>
                <a:cs typeface="Arial Unicode MS"/>
              </a:rPr>
              <a:t>«Research» på egen bedrift, arbeidssteder og bransje? Hvorfor og hvordan?</a:t>
            </a:r>
          </a:p>
        </p:txBody>
      </p:sp>
      <p:sp>
        <p:nvSpPr>
          <p:cNvPr id="32771" name="Plassholder for lysbildenummer 3">
            <a:extLst>
              <a:ext uri="{FF2B5EF4-FFF2-40B4-BE49-F238E27FC236}">
                <a16:creationId xmlns:a16="http://schemas.microsoft.com/office/drawing/2014/main" id="{9E3DF3B9-3FDE-4916-BA98-0AD47760C6BF}"/>
              </a:ext>
            </a:extLst>
          </p:cNvPr>
          <p:cNvSpPr>
            <a:spLocks noGrp="1"/>
          </p:cNvSpPr>
          <p:nvPr>
            <p:ph type="sldNum" sz="quarter" idx="4294967295"/>
          </p:nvPr>
        </p:nvSpPr>
        <p:spPr bwMode="auto">
          <a:xfrm>
            <a:off x="8077201" y="6248401"/>
            <a:ext cx="1903413" cy="4556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ea typeface="MS PGothic" panose="020B0600070205080204" pitchFamily="34" charset="-128"/>
              </a:defRPr>
            </a:lvl1pPr>
            <a:lvl2pPr marL="742950" indent="-28575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ea typeface="MS PGothic" panose="020B0600070205080204" pitchFamily="34" charset="-128"/>
              </a:defRPr>
            </a:lvl2pPr>
            <a:lvl3pPr marL="11430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ea typeface="MS PGothic" panose="020B0600070205080204" pitchFamily="34" charset="-128"/>
              </a:defRPr>
            </a:lvl3pPr>
            <a:lvl4pPr marL="16002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4pPr>
            <a:lvl5pPr marL="2057400" indent="-228600" defTabSz="449263">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5pPr>
            <a:lvl6pPr marL="25146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6pPr>
            <a:lvl7pPr marL="29718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7pPr>
            <a:lvl8pPr marL="34290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8pPr>
            <a:lvl9pPr marL="3886200" indent="-228600" defTabSz="449263"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9pPr>
          </a:lstStyle>
          <a:p>
            <a:pPr algn="r">
              <a:spcBef>
                <a:spcPct val="0"/>
              </a:spcBef>
              <a:buClr>
                <a:srgbClr val="000000"/>
              </a:buClr>
              <a:buFont typeface="Times New Roman" panose="02020603050405020304" pitchFamily="18" charset="0"/>
              <a:buNone/>
            </a:pPr>
            <a:fld id="{9CE5BF0F-45A3-417A-8052-D5D633F601B3}" type="slidenum">
              <a:rPr lang="nb-NO" altLang="nb-NO" sz="1400">
                <a:solidFill>
                  <a:srgbClr val="000000"/>
                </a:solidFill>
                <a:latin typeface="Times New Roman" panose="02020603050405020304" pitchFamily="18" charset="0"/>
                <a:ea typeface="Arial Unicode MS"/>
                <a:cs typeface="Arial Unicode MS"/>
              </a:rPr>
              <a:pPr algn="r">
                <a:spcBef>
                  <a:spcPct val="0"/>
                </a:spcBef>
                <a:buClr>
                  <a:srgbClr val="000000"/>
                </a:buClr>
                <a:buFont typeface="Times New Roman" panose="02020603050405020304" pitchFamily="18" charset="0"/>
                <a:buNone/>
              </a:pPr>
              <a:t>38</a:t>
            </a:fld>
            <a:endParaRPr lang="nb-NO" altLang="nb-NO" sz="1400">
              <a:solidFill>
                <a:srgbClr val="000000"/>
              </a:solidFill>
              <a:latin typeface="Times New Roman" panose="02020603050405020304" pitchFamily="18" charset="0"/>
              <a:ea typeface="Arial Unicode MS"/>
              <a:cs typeface="Arial Unicode MS"/>
            </a:endParaRPr>
          </a:p>
        </p:txBody>
      </p:sp>
      <p:pic>
        <p:nvPicPr>
          <p:cNvPr id="32773" name="Picture 7" descr="Rammeplan for barnehagen | Pedlex">
            <a:extLst>
              <a:ext uri="{FF2B5EF4-FFF2-40B4-BE49-F238E27FC236}">
                <a16:creationId xmlns:a16="http://schemas.microsoft.com/office/drawing/2014/main" id="{55C8DF4F-2B06-42E1-AA53-5579F81909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872185">
            <a:off x="3244421" y="2317958"/>
            <a:ext cx="1375333" cy="1943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9" descr="Innføring i byggereglene TEK17 SINTEF Bokhandel">
            <a:extLst>
              <a:ext uri="{FF2B5EF4-FFF2-40B4-BE49-F238E27FC236}">
                <a16:creationId xmlns:a16="http://schemas.microsoft.com/office/drawing/2014/main" id="{F262422F-0D34-447A-9F35-583280E4EF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23646">
            <a:off x="5073509" y="999760"/>
            <a:ext cx="1583831" cy="213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Bilde 3">
            <a:extLst>
              <a:ext uri="{FF2B5EF4-FFF2-40B4-BE49-F238E27FC236}">
                <a16:creationId xmlns:a16="http://schemas.microsoft.com/office/drawing/2014/main" id="{F26370C2-EF52-4D0C-ADFD-971F6DD3D84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33228"/>
          <a:stretch>
            <a:fillRect/>
          </a:stretch>
        </p:blipFill>
        <p:spPr bwMode="auto">
          <a:xfrm rot="914215">
            <a:off x="9311561" y="604789"/>
            <a:ext cx="2338286" cy="246376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2776" name="Picture 13" descr="Ahlsell - HMS">
            <a:extLst>
              <a:ext uri="{FF2B5EF4-FFF2-40B4-BE49-F238E27FC236}">
                <a16:creationId xmlns:a16="http://schemas.microsoft.com/office/drawing/2014/main" id="{9BF127C0-C230-40AB-87CC-AE3FB144D85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832627">
            <a:off x="6916371" y="993674"/>
            <a:ext cx="1983151" cy="280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7" name="Bilde 5">
            <a:extLst>
              <a:ext uri="{FF2B5EF4-FFF2-40B4-BE49-F238E27FC236}">
                <a16:creationId xmlns:a16="http://schemas.microsoft.com/office/drawing/2014/main" id="{78987E02-9516-4398-BA4C-D076739B45F2}"/>
              </a:ext>
            </a:extLst>
          </p:cNvPr>
          <p:cNvPicPr>
            <a:picLocks noChangeAspect="1"/>
          </p:cNvPicPr>
          <p:nvPr/>
        </p:nvPicPr>
        <p:blipFill>
          <a:blip r:embed="rId7">
            <a:extLst>
              <a:ext uri="{28A0092B-C50C-407E-A947-70E740481C1C}">
                <a14:useLocalDpi xmlns:a14="http://schemas.microsoft.com/office/drawing/2010/main" val="0"/>
              </a:ext>
            </a:extLst>
          </a:blip>
          <a:srcRect r="58855"/>
          <a:stretch>
            <a:fillRect/>
          </a:stretch>
        </p:blipFill>
        <p:spPr bwMode="auto">
          <a:xfrm rot="906396">
            <a:off x="8583610" y="3134519"/>
            <a:ext cx="2326067" cy="261555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8" name="Bilde 7">
            <a:extLst>
              <a:ext uri="{FF2B5EF4-FFF2-40B4-BE49-F238E27FC236}">
                <a16:creationId xmlns:a16="http://schemas.microsoft.com/office/drawing/2014/main" id="{16711D94-A329-4736-B9F2-ECCDB8058609}"/>
              </a:ext>
            </a:extLst>
          </p:cNvPr>
          <p:cNvPicPr>
            <a:picLocks noChangeAspect="1"/>
          </p:cNvPicPr>
          <p:nvPr/>
        </p:nvPicPr>
        <p:blipFill rotWithShape="1">
          <a:blip r:embed="rId8"/>
          <a:srcRect t="10101" r="29366"/>
          <a:stretch/>
        </p:blipFill>
        <p:spPr>
          <a:xfrm rot="786307">
            <a:off x="4404587" y="3522933"/>
            <a:ext cx="3582145" cy="2967606"/>
          </a:xfrm>
          <a:prstGeom prst="rect">
            <a:avLst/>
          </a:prstGeom>
          <a:ln>
            <a:solidFill>
              <a:schemeClr val="accent1">
                <a:shade val="50000"/>
              </a:schemeClr>
            </a:solid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857AB1-5CCA-41D2-8B30-3B58624947D9}"/>
              </a:ext>
            </a:extLst>
          </p:cNvPr>
          <p:cNvSpPr>
            <a:spLocks noGrp="1"/>
          </p:cNvSpPr>
          <p:nvPr>
            <p:ph type="title"/>
          </p:nvPr>
        </p:nvSpPr>
        <p:spPr>
          <a:xfrm>
            <a:off x="372863" y="954613"/>
            <a:ext cx="10363200" cy="468313"/>
          </a:xfrm>
        </p:spPr>
        <p:txBody>
          <a:bodyPr/>
          <a:lstStyle/>
          <a:p>
            <a:r>
              <a:rPr lang="nb-NO" sz="3200" b="1" dirty="0">
                <a:latin typeface="Verdana" panose="020B0604030504040204" pitchFamily="34" charset="0"/>
                <a:ea typeface="Verdana" panose="020B0604030504040204" pitchFamily="34" charset="0"/>
              </a:rPr>
              <a:t>Tips: Samarbeid med andre</a:t>
            </a:r>
          </a:p>
        </p:txBody>
      </p:sp>
      <p:pic>
        <p:nvPicPr>
          <p:cNvPr id="4" name="Bilde 3">
            <a:extLst>
              <a:ext uri="{FF2B5EF4-FFF2-40B4-BE49-F238E27FC236}">
                <a16:creationId xmlns:a16="http://schemas.microsoft.com/office/drawing/2014/main" id="{419A59F4-7A78-4233-AE58-A41D1C6205FD}"/>
              </a:ext>
            </a:extLst>
          </p:cNvPr>
          <p:cNvPicPr>
            <a:picLocks noChangeAspect="1"/>
          </p:cNvPicPr>
          <p:nvPr/>
        </p:nvPicPr>
        <p:blipFill>
          <a:blip r:embed="rId3"/>
          <a:stretch>
            <a:fillRect/>
          </a:stretch>
        </p:blipFill>
        <p:spPr>
          <a:xfrm>
            <a:off x="149903" y="1879864"/>
            <a:ext cx="6914464" cy="5080754"/>
          </a:xfrm>
          <a:prstGeom prst="rect">
            <a:avLst/>
          </a:prstGeom>
        </p:spPr>
      </p:pic>
      <p:pic>
        <p:nvPicPr>
          <p:cNvPr id="1026" name="Picture 2" descr="Samarbeid og samhandling med private aktører - FHI">
            <a:extLst>
              <a:ext uri="{FF2B5EF4-FFF2-40B4-BE49-F238E27FC236}">
                <a16:creationId xmlns:a16="http://schemas.microsoft.com/office/drawing/2014/main" id="{6E3A6454-B978-484D-B943-74B877A73A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8566" y="2739913"/>
            <a:ext cx="4307335" cy="2695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1920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FFB2D1-95E0-F810-75A0-EAFC3A650E2D}"/>
              </a:ext>
            </a:extLst>
          </p:cNvPr>
          <p:cNvSpPr>
            <a:spLocks noGrp="1"/>
          </p:cNvSpPr>
          <p:nvPr>
            <p:ph type="title"/>
          </p:nvPr>
        </p:nvSpPr>
        <p:spPr/>
        <p:txBody>
          <a:bodyPr/>
          <a:lstStyle/>
          <a:p>
            <a:r>
              <a:rPr lang="nb-NO" dirty="0"/>
              <a:t>Husk</a:t>
            </a:r>
          </a:p>
        </p:txBody>
      </p:sp>
      <p:sp>
        <p:nvSpPr>
          <p:cNvPr id="3" name="Plassholder for innhold 2">
            <a:extLst>
              <a:ext uri="{FF2B5EF4-FFF2-40B4-BE49-F238E27FC236}">
                <a16:creationId xmlns:a16="http://schemas.microsoft.com/office/drawing/2014/main" id="{F3415E96-96F4-789A-90E9-E29A90572F26}"/>
              </a:ext>
            </a:extLst>
          </p:cNvPr>
          <p:cNvSpPr>
            <a:spLocks noGrp="1"/>
          </p:cNvSpPr>
          <p:nvPr>
            <p:ph idx="1"/>
          </p:nvPr>
        </p:nvSpPr>
        <p:spPr/>
        <p:txBody>
          <a:bodyPr/>
          <a:lstStyle/>
          <a:p>
            <a:r>
              <a:rPr lang="nb-NO" dirty="0"/>
              <a:t>Kos deg med fagstoffet </a:t>
            </a:r>
          </a:p>
          <a:p>
            <a:r>
              <a:rPr lang="nb-NO" dirty="0"/>
              <a:t>Ta pauser</a:t>
            </a:r>
          </a:p>
          <a:p>
            <a:r>
              <a:rPr lang="nb-NO" dirty="0"/>
              <a:t>Mat og drikke</a:t>
            </a:r>
          </a:p>
          <a:p>
            <a:r>
              <a:rPr lang="nb-NO" dirty="0"/>
              <a:t>Fysisk aktivitet</a:t>
            </a:r>
          </a:p>
          <a:p>
            <a:r>
              <a:rPr lang="nb-NO" dirty="0"/>
              <a:t>Søvn</a:t>
            </a:r>
          </a:p>
          <a:p>
            <a:r>
              <a:rPr lang="nb-NO" dirty="0"/>
              <a:t>Pust med magen</a:t>
            </a:r>
          </a:p>
          <a:p>
            <a:r>
              <a:rPr lang="nb-NO" dirty="0"/>
              <a:t>Belønn deg selv </a:t>
            </a:r>
            <a:r>
              <a:rPr lang="nb-NO" sz="1000" dirty="0"/>
              <a:t>(Med moderasjon … </a:t>
            </a:r>
            <a:r>
              <a:rPr lang="nb-NO" sz="1000" dirty="0">
                <a:sym typeface="Wingdings" panose="05000000000000000000" pitchFamily="2" charset="2"/>
              </a:rPr>
              <a:t></a:t>
            </a:r>
            <a:r>
              <a:rPr lang="nb-NO" sz="1000" dirty="0"/>
              <a:t>)</a:t>
            </a:r>
            <a:endParaRPr lang="nb-NO" dirty="0"/>
          </a:p>
          <a:p>
            <a:r>
              <a:rPr lang="nb-NO" dirty="0"/>
              <a:t>Du er eksperten!</a:t>
            </a:r>
          </a:p>
          <a:p>
            <a:r>
              <a:rPr lang="nb-NO" dirty="0"/>
              <a:t>Dette går bra! </a:t>
            </a:r>
            <a:r>
              <a:rPr lang="nb-NO" dirty="0">
                <a:sym typeface="Wingdings" panose="05000000000000000000" pitchFamily="2" charset="2"/>
              </a:rPr>
              <a:t></a:t>
            </a:r>
            <a:endParaRPr lang="nb-NO" dirty="0"/>
          </a:p>
        </p:txBody>
      </p:sp>
      <p:pic>
        <p:nvPicPr>
          <p:cNvPr id="2050" name="Picture 2" descr="Student - UTDANNING">
            <a:extLst>
              <a:ext uri="{FF2B5EF4-FFF2-40B4-BE49-F238E27FC236}">
                <a16:creationId xmlns:a16="http://schemas.microsoft.com/office/drawing/2014/main" id="{07B67625-DD44-9922-C745-6996F2205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2026" y="1494419"/>
            <a:ext cx="4537213" cy="4537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6582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0D047-5791-4164-ED13-C6FF3A3CB000}"/>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B7CD6CD3-C4E7-F329-BD71-36022ECC90A5}"/>
              </a:ext>
            </a:extLst>
          </p:cNvPr>
          <p:cNvSpPr/>
          <p:nvPr/>
        </p:nvSpPr>
        <p:spPr>
          <a:xfrm>
            <a:off x="5595730" y="5695122"/>
            <a:ext cx="6596270" cy="11628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218" name="Tittel 1">
            <a:extLst>
              <a:ext uri="{FF2B5EF4-FFF2-40B4-BE49-F238E27FC236}">
                <a16:creationId xmlns:a16="http://schemas.microsoft.com/office/drawing/2014/main" id="{33C9D73B-83FF-56F6-8CAF-D75C74D5B7ED}"/>
              </a:ext>
            </a:extLst>
          </p:cNvPr>
          <p:cNvSpPr>
            <a:spLocks noGrp="1"/>
          </p:cNvSpPr>
          <p:nvPr>
            <p:ph type="title"/>
          </p:nvPr>
        </p:nvSpPr>
        <p:spPr>
          <a:xfrm>
            <a:off x="5718823" y="633412"/>
            <a:ext cx="6345930" cy="892175"/>
          </a:xfrm>
        </p:spPr>
        <p:txBody>
          <a:bodyPr/>
          <a:lstStyle/>
          <a:p>
            <a:pPr algn="l">
              <a:defRPr/>
            </a:pPr>
            <a:r>
              <a:rPr lang="nb-NO" altLang="nb-NO" sz="3200" b="1" dirty="0">
                <a:latin typeface="Verdana"/>
                <a:ea typeface="Verdana"/>
                <a:cs typeface="Times New Roman"/>
              </a:rPr>
              <a:t>Oppsummering…</a:t>
            </a:r>
            <a:endParaRPr lang="nb-NO" altLang="nb-NO" sz="3200" dirty="0">
              <a:solidFill>
                <a:schemeClr val="bg2">
                  <a:lumMod val="10000"/>
                </a:schemeClr>
              </a:solidFill>
              <a:latin typeface="Neo Sans Std Light" panose="020B0304030504040204" pitchFamily="34" charset="0"/>
            </a:endParaRPr>
          </a:p>
        </p:txBody>
      </p:sp>
      <p:sp>
        <p:nvSpPr>
          <p:cNvPr id="22532" name="Plassholder for dato 3">
            <a:extLst>
              <a:ext uri="{FF2B5EF4-FFF2-40B4-BE49-F238E27FC236}">
                <a16:creationId xmlns:a16="http://schemas.microsoft.com/office/drawing/2014/main" id="{C721FC48-FFFC-517A-1207-16A717C7E398}"/>
              </a:ext>
            </a:extLst>
          </p:cNvPr>
          <p:cNvSpPr>
            <a:spLocks noGrp="1"/>
          </p:cNvSpPr>
          <p:nvPr>
            <p:ph type="dt" sz="quarter" idx="4294967295"/>
          </p:nvPr>
        </p:nvSpPr>
        <p:spPr bwMode="auto">
          <a:xfrm>
            <a:off x="152400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endParaRPr lang="nb-NO" altLang="nb-NO" sz="2400"/>
          </a:p>
        </p:txBody>
      </p:sp>
      <p:sp>
        <p:nvSpPr>
          <p:cNvPr id="22533" name="Plassholder for lysbildenummer 4">
            <a:extLst>
              <a:ext uri="{FF2B5EF4-FFF2-40B4-BE49-F238E27FC236}">
                <a16:creationId xmlns:a16="http://schemas.microsoft.com/office/drawing/2014/main" id="{D74C57D4-2F9B-BB1A-2320-14B88F187B5A}"/>
              </a:ext>
            </a:extLst>
          </p:cNvPr>
          <p:cNvSpPr>
            <a:spLocks noGrp="1" noChangeArrowheads="1"/>
          </p:cNvSpPr>
          <p:nvPr>
            <p:ph type="sldNum" sz="quarter" idx="4294967295"/>
          </p:nvPr>
        </p:nvSpPr>
        <p:spPr bwMode="auto">
          <a:xfrm>
            <a:off x="152400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fld id="{0FE2794E-B7EB-429E-A258-CF845E72273C}" type="slidenum">
              <a:rPr lang="nb-NO" altLang="nb-NO" sz="1000">
                <a:solidFill>
                  <a:srgbClr val="000000"/>
                </a:solidFill>
                <a:latin typeface="Times New Roman" panose="02020603050405020304" pitchFamily="18" charset="0"/>
                <a:ea typeface="Arial Unicode MS"/>
                <a:cs typeface="Arial Unicode MS"/>
              </a:rPr>
              <a:pPr>
                <a:spcBef>
                  <a:spcPct val="0"/>
                </a:spcBef>
                <a:buFontTx/>
                <a:buNone/>
              </a:pPr>
              <a:t>41</a:t>
            </a:fld>
            <a:endParaRPr lang="nb-NO" altLang="nb-NO" sz="1000">
              <a:solidFill>
                <a:srgbClr val="000000"/>
              </a:solidFill>
              <a:latin typeface="Times New Roman" panose="02020603050405020304" pitchFamily="18" charset="0"/>
              <a:ea typeface="Arial Unicode MS"/>
              <a:cs typeface="Arial Unicode MS"/>
            </a:endParaRPr>
          </a:p>
        </p:txBody>
      </p:sp>
      <p:pic>
        <p:nvPicPr>
          <p:cNvPr id="22534" name="Bilde 1">
            <a:extLst>
              <a:ext uri="{FF2B5EF4-FFF2-40B4-BE49-F238E27FC236}">
                <a16:creationId xmlns:a16="http://schemas.microsoft.com/office/drawing/2014/main" id="{AB68871C-BDBB-F641-9578-9E5B963FFD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1712913"/>
            <a:ext cx="142875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Bilde 4">
            <a:extLst>
              <a:ext uri="{FF2B5EF4-FFF2-40B4-BE49-F238E27FC236}">
                <a16:creationId xmlns:a16="http://schemas.microsoft.com/office/drawing/2014/main" id="{B0FED9F6-EBE5-254E-8409-086FDE241C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1"/>
            <a:ext cx="3959225" cy="656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lassholder for innhold 2">
            <a:extLst>
              <a:ext uri="{FF2B5EF4-FFF2-40B4-BE49-F238E27FC236}">
                <a16:creationId xmlns:a16="http://schemas.microsoft.com/office/drawing/2014/main" id="{8D796BCA-0908-3BAD-64DF-CACF02A72020}"/>
              </a:ext>
            </a:extLst>
          </p:cNvPr>
          <p:cNvSpPr>
            <a:spLocks noGrp="1"/>
          </p:cNvSpPr>
          <p:nvPr>
            <p:ph idx="1"/>
          </p:nvPr>
        </p:nvSpPr>
        <p:spPr>
          <a:xfrm>
            <a:off x="5651901" y="1870352"/>
            <a:ext cx="6412852" cy="4051300"/>
          </a:xfrm>
        </p:spPr>
        <p:txBody>
          <a:bodyPr>
            <a:noAutofit/>
          </a:bodyPr>
          <a:lstStyle/>
          <a:p>
            <a:pPr>
              <a:defRPr/>
            </a:pPr>
            <a:r>
              <a:rPr lang="nb-NO" sz="1200" b="1" dirty="0">
                <a:solidFill>
                  <a:schemeClr val="bg2">
                    <a:lumMod val="10000"/>
                  </a:schemeClr>
                </a:solidFill>
              </a:rPr>
              <a:t>Læreplan Vg3: </a:t>
            </a:r>
            <a:r>
              <a:rPr lang="nb-NO" sz="1200" dirty="0">
                <a:solidFill>
                  <a:schemeClr val="bg2">
                    <a:lumMod val="10000"/>
                  </a:schemeClr>
                </a:solidFill>
              </a:rPr>
              <a:t>Sett deg inn i læreplanen for eget fag på Vg3-nivå (udir.no) </a:t>
            </a:r>
          </a:p>
          <a:p>
            <a:pPr marL="0" indent="0">
              <a:buNone/>
              <a:defRPr/>
            </a:pPr>
            <a:endParaRPr lang="nb-NO" sz="1200" dirty="0">
              <a:solidFill>
                <a:schemeClr val="bg2">
                  <a:lumMod val="10000"/>
                </a:schemeClr>
              </a:solidFill>
            </a:endParaRPr>
          </a:p>
          <a:p>
            <a:pPr>
              <a:defRPr/>
            </a:pPr>
            <a:r>
              <a:rPr lang="nb-NO" sz="1200" b="1" dirty="0">
                <a:solidFill>
                  <a:schemeClr val="bg2">
                    <a:lumMod val="10000"/>
                  </a:schemeClr>
                </a:solidFill>
              </a:rPr>
              <a:t>Lærebøker: </a:t>
            </a:r>
            <a:r>
              <a:rPr lang="nb-NO" sz="1200" dirty="0">
                <a:solidFill>
                  <a:schemeClr val="bg2">
                    <a:lumMod val="10000"/>
                  </a:schemeClr>
                </a:solidFill>
              </a:rPr>
              <a:t>Skaff lærebøker i faget, gjør deg godt kjent med boka: Hvordan kan du bruke boka på en god måte på selve eksamensdagen?</a:t>
            </a:r>
          </a:p>
          <a:p>
            <a:pPr marL="0" indent="0">
              <a:buNone/>
              <a:defRPr/>
            </a:pPr>
            <a:endParaRPr lang="nb-NO" sz="1200" dirty="0">
              <a:solidFill>
                <a:schemeClr val="bg2">
                  <a:lumMod val="10000"/>
                </a:schemeClr>
              </a:solidFill>
            </a:endParaRPr>
          </a:p>
          <a:p>
            <a:pPr>
              <a:defRPr/>
            </a:pPr>
            <a:r>
              <a:rPr lang="nb-NO" sz="1200" b="1" dirty="0">
                <a:solidFill>
                  <a:schemeClr val="bg2">
                    <a:lumMod val="10000"/>
                  </a:schemeClr>
                </a:solidFill>
              </a:rPr>
              <a:t>Lærestoff på nett: </a:t>
            </a:r>
            <a:r>
              <a:rPr lang="nb-NO" sz="1200" dirty="0">
                <a:solidFill>
                  <a:schemeClr val="bg2">
                    <a:lumMod val="10000"/>
                  </a:schemeClr>
                </a:solidFill>
              </a:rPr>
              <a:t>Søk etter fagstoff på nett (f.eks. Ndla.no) </a:t>
            </a:r>
          </a:p>
          <a:p>
            <a:pPr>
              <a:defRPr/>
            </a:pPr>
            <a:endParaRPr lang="nb-NO" sz="1200" dirty="0">
              <a:solidFill>
                <a:schemeClr val="bg2">
                  <a:lumMod val="10000"/>
                </a:schemeClr>
              </a:solidFill>
            </a:endParaRPr>
          </a:p>
          <a:p>
            <a:pPr>
              <a:defRPr/>
            </a:pPr>
            <a:r>
              <a:rPr lang="nb-NO" sz="1200" b="1" dirty="0" err="1">
                <a:solidFill>
                  <a:schemeClr val="bg2">
                    <a:lumMod val="10000"/>
                  </a:schemeClr>
                </a:solidFill>
              </a:rPr>
              <a:t>Nettsressurser</a:t>
            </a:r>
            <a:r>
              <a:rPr lang="nb-NO" sz="1200" b="1" dirty="0">
                <a:solidFill>
                  <a:schemeClr val="bg2">
                    <a:lumMod val="10000"/>
                  </a:schemeClr>
                </a:solidFill>
              </a:rPr>
              <a:t>: </a:t>
            </a:r>
            <a:r>
              <a:rPr lang="nb-NO" sz="1200" dirty="0">
                <a:solidFill>
                  <a:schemeClr val="bg2">
                    <a:lumMod val="10000"/>
                  </a:schemeClr>
                </a:solidFill>
              </a:rPr>
              <a:t>Sjekk ut nettressursene du kan benytte på eksamen </a:t>
            </a:r>
            <a:r>
              <a:rPr lang="nb-NO" sz="1200" b="1" dirty="0">
                <a:solidFill>
                  <a:schemeClr val="bg2">
                    <a:lumMod val="10000"/>
                  </a:schemeClr>
                </a:solidFill>
              </a:rPr>
              <a:t>(eksamensinfo.nfk.no)</a:t>
            </a:r>
          </a:p>
          <a:p>
            <a:pPr>
              <a:defRPr/>
            </a:pPr>
            <a:endParaRPr lang="nb-NO" sz="1200" b="1" dirty="0">
              <a:solidFill>
                <a:schemeClr val="bg2">
                  <a:lumMod val="10000"/>
                </a:schemeClr>
              </a:solidFill>
            </a:endParaRPr>
          </a:p>
          <a:p>
            <a:pPr>
              <a:defRPr/>
            </a:pPr>
            <a:r>
              <a:rPr lang="nb-NO" sz="1200" dirty="0">
                <a:solidFill>
                  <a:schemeClr val="bg2">
                    <a:lumMod val="10000"/>
                  </a:schemeClr>
                </a:solidFill>
              </a:rPr>
              <a:t>Viktigheten av å kjenne til og sjekke ut </a:t>
            </a:r>
            <a:r>
              <a:rPr lang="nb-NO" sz="1200" b="1" dirty="0">
                <a:solidFill>
                  <a:schemeClr val="bg2">
                    <a:lumMod val="10000"/>
                  </a:schemeClr>
                </a:solidFill>
              </a:rPr>
              <a:t>«*kandidat.udir.no»</a:t>
            </a:r>
          </a:p>
          <a:p>
            <a:pPr marL="0" indent="0">
              <a:buNone/>
              <a:defRPr/>
            </a:pPr>
            <a:endParaRPr lang="nb-NO" sz="1200" dirty="0">
              <a:solidFill>
                <a:schemeClr val="bg2">
                  <a:lumMod val="10000"/>
                </a:schemeClr>
              </a:solidFill>
            </a:endParaRPr>
          </a:p>
          <a:p>
            <a:pPr>
              <a:defRPr/>
            </a:pPr>
            <a:r>
              <a:rPr lang="nb-NO" sz="1200" dirty="0">
                <a:solidFill>
                  <a:schemeClr val="bg2">
                    <a:lumMod val="10000"/>
                  </a:schemeClr>
                </a:solidFill>
              </a:rPr>
              <a:t>Finn og øv på </a:t>
            </a:r>
            <a:r>
              <a:rPr lang="nb-NO" sz="1200" b="1" dirty="0">
                <a:solidFill>
                  <a:schemeClr val="bg2">
                    <a:lumMod val="10000"/>
                  </a:schemeClr>
                </a:solidFill>
              </a:rPr>
              <a:t>tidligere gitte eksamensoppgaver </a:t>
            </a:r>
            <a:r>
              <a:rPr lang="nb-NO" sz="1200" dirty="0">
                <a:solidFill>
                  <a:schemeClr val="bg2">
                    <a:lumMod val="10000"/>
                  </a:schemeClr>
                </a:solidFill>
              </a:rPr>
              <a:t>udir.no</a:t>
            </a:r>
          </a:p>
          <a:p>
            <a:pPr>
              <a:defRPr/>
            </a:pPr>
            <a:endParaRPr lang="nb-NO" sz="1200" dirty="0">
              <a:solidFill>
                <a:schemeClr val="bg2">
                  <a:lumMod val="10000"/>
                </a:schemeClr>
              </a:solidFill>
            </a:endParaRPr>
          </a:p>
          <a:p>
            <a:pPr>
              <a:defRPr/>
            </a:pPr>
            <a:r>
              <a:rPr lang="nb-NO" sz="1200" dirty="0">
                <a:solidFill>
                  <a:schemeClr val="bg2">
                    <a:lumMod val="10000"/>
                  </a:schemeClr>
                </a:solidFill>
              </a:rPr>
              <a:t>Gjør </a:t>
            </a:r>
            <a:r>
              <a:rPr lang="nb-NO" sz="1200" b="1" dirty="0">
                <a:solidFill>
                  <a:schemeClr val="bg2">
                    <a:lumMod val="10000"/>
                  </a:schemeClr>
                </a:solidFill>
              </a:rPr>
              <a:t>«</a:t>
            </a:r>
            <a:r>
              <a:rPr lang="nb-NO" sz="1200" b="1" dirty="0" err="1">
                <a:solidFill>
                  <a:schemeClr val="bg2">
                    <a:lumMod val="10000"/>
                  </a:schemeClr>
                </a:solidFill>
              </a:rPr>
              <a:t>research</a:t>
            </a:r>
            <a:r>
              <a:rPr lang="nb-NO" sz="1200" b="1" dirty="0">
                <a:solidFill>
                  <a:schemeClr val="bg2">
                    <a:lumMod val="10000"/>
                  </a:schemeClr>
                </a:solidFill>
              </a:rPr>
              <a:t>» på egen bedrift/bransje </a:t>
            </a:r>
            <a:r>
              <a:rPr lang="nb-NO" sz="1200" dirty="0">
                <a:solidFill>
                  <a:schemeClr val="bg2">
                    <a:lumMod val="10000"/>
                  </a:schemeClr>
                </a:solidFill>
              </a:rPr>
              <a:t>(</a:t>
            </a:r>
            <a:r>
              <a:rPr lang="nb-NO" sz="1200" dirty="0" err="1">
                <a:solidFill>
                  <a:schemeClr val="bg2">
                    <a:lumMod val="10000"/>
                  </a:schemeClr>
                </a:solidFill>
              </a:rPr>
              <a:t>arb.instukser</a:t>
            </a:r>
            <a:r>
              <a:rPr lang="nb-NO" sz="1200" dirty="0">
                <a:solidFill>
                  <a:schemeClr val="bg2">
                    <a:lumMod val="10000"/>
                  </a:schemeClr>
                </a:solidFill>
              </a:rPr>
              <a:t>,</a:t>
            </a:r>
            <a:br>
              <a:rPr lang="nb-NO" sz="1200" dirty="0">
                <a:solidFill>
                  <a:schemeClr val="bg2">
                    <a:lumMod val="10000"/>
                  </a:schemeClr>
                </a:solidFill>
              </a:rPr>
            </a:br>
            <a:r>
              <a:rPr lang="nb-NO" sz="1200" dirty="0">
                <a:solidFill>
                  <a:schemeClr val="bg2">
                    <a:lumMod val="10000"/>
                  </a:schemeClr>
                </a:solidFill>
              </a:rPr>
              <a:t>prosedyrer, rammeplaner, retningslinjer, standarder etc.)</a:t>
            </a:r>
          </a:p>
          <a:p>
            <a:pPr>
              <a:defRPr/>
            </a:pPr>
            <a:endParaRPr lang="nb-NO" sz="1200" dirty="0">
              <a:solidFill>
                <a:schemeClr val="bg2">
                  <a:lumMod val="10000"/>
                </a:schemeClr>
              </a:solidFill>
            </a:endParaRPr>
          </a:p>
          <a:p>
            <a:pPr>
              <a:defRPr/>
            </a:pPr>
            <a:r>
              <a:rPr lang="nb-NO" sz="1200" dirty="0">
                <a:solidFill>
                  <a:schemeClr val="bg2">
                    <a:lumMod val="10000"/>
                  </a:schemeClr>
                </a:solidFill>
              </a:rPr>
              <a:t>Lag </a:t>
            </a:r>
            <a:r>
              <a:rPr lang="nb-NO" sz="1200" b="1" dirty="0">
                <a:solidFill>
                  <a:schemeClr val="bg2">
                    <a:lumMod val="10000"/>
                  </a:schemeClr>
                </a:solidFill>
              </a:rPr>
              <a:t>egne notater </a:t>
            </a:r>
            <a:r>
              <a:rPr lang="nb-NO" sz="1200" dirty="0">
                <a:solidFill>
                  <a:schemeClr val="bg2">
                    <a:lumMod val="10000"/>
                  </a:schemeClr>
                </a:solidFill>
              </a:rPr>
              <a:t>til bruk på eksamen</a:t>
            </a:r>
          </a:p>
          <a:p>
            <a:pPr>
              <a:defRPr/>
            </a:pPr>
            <a:endParaRPr lang="nb-NO" sz="1200" dirty="0">
              <a:solidFill>
                <a:schemeClr val="bg2">
                  <a:lumMod val="10000"/>
                </a:schemeClr>
              </a:solidFill>
            </a:endParaRPr>
          </a:p>
          <a:p>
            <a:pPr>
              <a:defRPr/>
            </a:pPr>
            <a:r>
              <a:rPr lang="nb-NO" sz="1200" dirty="0">
                <a:solidFill>
                  <a:schemeClr val="bg2">
                    <a:lumMod val="10000"/>
                  </a:schemeClr>
                </a:solidFill>
              </a:rPr>
              <a:t>Hvis mulig: Forbered og </a:t>
            </a:r>
            <a:r>
              <a:rPr lang="nb-NO" sz="1200" b="1" dirty="0">
                <a:solidFill>
                  <a:schemeClr val="bg2">
                    <a:lumMod val="10000"/>
                  </a:schemeClr>
                </a:solidFill>
              </a:rPr>
              <a:t>samarbeid</a:t>
            </a:r>
            <a:r>
              <a:rPr lang="nb-NO" sz="1200" dirty="0">
                <a:solidFill>
                  <a:schemeClr val="bg2">
                    <a:lumMod val="10000"/>
                  </a:schemeClr>
                </a:solidFill>
              </a:rPr>
              <a:t> sammen med andre som skal ta samme eksamen!</a:t>
            </a:r>
          </a:p>
          <a:p>
            <a:pPr>
              <a:defRPr/>
            </a:pPr>
            <a:endParaRPr lang="nb-NO" sz="1200" dirty="0">
              <a:solidFill>
                <a:schemeClr val="bg2">
                  <a:lumMod val="10000"/>
                </a:schemeClr>
              </a:solidFill>
            </a:endParaRPr>
          </a:p>
          <a:p>
            <a:pPr marL="0" indent="0">
              <a:buNone/>
              <a:defRPr/>
            </a:pPr>
            <a:r>
              <a:rPr lang="nb-NO" sz="1200" dirty="0">
                <a:solidFill>
                  <a:schemeClr val="bg2">
                    <a:lumMod val="10000"/>
                  </a:schemeClr>
                </a:solidFill>
              </a:rPr>
              <a:t>(*</a:t>
            </a:r>
            <a:r>
              <a:rPr lang="nb-NO" sz="1200" b="1" dirty="0">
                <a:solidFill>
                  <a:schemeClr val="bg2">
                    <a:lumMod val="10000"/>
                  </a:schemeClr>
                </a:solidFill>
              </a:rPr>
              <a:t>praktisk info </a:t>
            </a:r>
            <a:r>
              <a:rPr lang="nb-NO" sz="1200" dirty="0">
                <a:solidFill>
                  <a:schemeClr val="bg2">
                    <a:lumMod val="10000"/>
                  </a:schemeClr>
                </a:solidFill>
              </a:rPr>
              <a:t>om eksamen, digitalt utstyr, tillatte hjelpemidler, det du må ha med deg, reglement etc.)</a:t>
            </a:r>
          </a:p>
        </p:txBody>
      </p:sp>
    </p:spTree>
    <p:extLst>
      <p:ext uri="{BB962C8B-B14F-4D97-AF65-F5344CB8AC3E}">
        <p14:creationId xmlns:p14="http://schemas.microsoft.com/office/powerpoint/2010/main" val="4442720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9AC2782E-F7C0-AB94-6ECF-BD3F0BD56DAF}"/>
              </a:ext>
            </a:extLst>
          </p:cNvPr>
          <p:cNvSpPr txBox="1"/>
          <p:nvPr/>
        </p:nvSpPr>
        <p:spPr>
          <a:xfrm>
            <a:off x="556591" y="4623641"/>
            <a:ext cx="8757202" cy="1200329"/>
          </a:xfrm>
          <a:prstGeom prst="rect">
            <a:avLst/>
          </a:prstGeom>
          <a:noFill/>
        </p:spPr>
        <p:txBody>
          <a:bodyPr wrap="square">
            <a:spAutoFit/>
          </a:bodyPr>
          <a:lstStyle/>
          <a:p>
            <a:r>
              <a:rPr lang="nb-NO" b="1" dirty="0">
                <a:latin typeface="+mn-lt"/>
              </a:rPr>
              <a:t>Reglement for skriftlig eksamen:</a:t>
            </a:r>
          </a:p>
          <a:p>
            <a:r>
              <a:rPr lang="nb-NO" dirty="0">
                <a:latin typeface="+mn-lt"/>
                <a:hlinkClick r:id="rId3"/>
              </a:rPr>
              <a:t>https://nfk-ekstern.datakvalitet.net/docs/pub/dok07569.htm</a:t>
            </a:r>
            <a:endParaRPr lang="nb-NO" dirty="0">
              <a:latin typeface="+mn-lt"/>
            </a:endParaRPr>
          </a:p>
          <a:p>
            <a:endParaRPr lang="nb-NO" dirty="0"/>
          </a:p>
        </p:txBody>
      </p:sp>
      <p:pic>
        <p:nvPicPr>
          <p:cNvPr id="7" name="Bilde 6">
            <a:extLst>
              <a:ext uri="{FF2B5EF4-FFF2-40B4-BE49-F238E27FC236}">
                <a16:creationId xmlns:a16="http://schemas.microsoft.com/office/drawing/2014/main" id="{026DBEFC-A119-CBFC-0801-A69ECF4CC8EA}"/>
              </a:ext>
            </a:extLst>
          </p:cNvPr>
          <p:cNvPicPr>
            <a:picLocks noChangeAspect="1"/>
          </p:cNvPicPr>
          <p:nvPr/>
        </p:nvPicPr>
        <p:blipFill>
          <a:blip r:embed="rId4"/>
          <a:stretch>
            <a:fillRect/>
          </a:stretch>
        </p:blipFill>
        <p:spPr>
          <a:xfrm>
            <a:off x="556591" y="2184901"/>
            <a:ext cx="7116168" cy="2438740"/>
          </a:xfrm>
          <a:prstGeom prst="rect">
            <a:avLst/>
          </a:prstGeom>
        </p:spPr>
      </p:pic>
      <p:sp>
        <p:nvSpPr>
          <p:cNvPr id="9" name="TekstSylinder 8">
            <a:extLst>
              <a:ext uri="{FF2B5EF4-FFF2-40B4-BE49-F238E27FC236}">
                <a16:creationId xmlns:a16="http://schemas.microsoft.com/office/drawing/2014/main" id="{95453488-9C1A-E762-DBD9-66395F2E9A3D}"/>
              </a:ext>
            </a:extLst>
          </p:cNvPr>
          <p:cNvSpPr txBox="1"/>
          <p:nvPr/>
        </p:nvSpPr>
        <p:spPr>
          <a:xfrm>
            <a:off x="653525" y="366500"/>
            <a:ext cx="10557814" cy="1569660"/>
          </a:xfrm>
          <a:prstGeom prst="rect">
            <a:avLst/>
          </a:prstGeom>
          <a:noFill/>
        </p:spPr>
        <p:txBody>
          <a:bodyPr wrap="square">
            <a:spAutoFit/>
          </a:bodyPr>
          <a:lstStyle/>
          <a:p>
            <a:r>
              <a:rPr lang="nb-NO" b="1" dirty="0">
                <a:latin typeface="+mn-lt"/>
              </a:rPr>
              <a:t>Ressursside for privatister, nfk.no:</a:t>
            </a:r>
          </a:p>
          <a:p>
            <a:r>
              <a:rPr lang="nb-NO" dirty="0">
                <a:latin typeface="+mn-lt"/>
                <a:hlinkClick r:id="rId5"/>
              </a:rPr>
              <a:t>https://www.nfk.no/tjenester/skole-og-opplaring/eksamen/eksamen-for-privatister-og-praksiskandidater/</a:t>
            </a:r>
            <a:endParaRPr lang="nb-NO" dirty="0">
              <a:latin typeface="+mn-lt"/>
            </a:endParaRPr>
          </a:p>
          <a:p>
            <a:endParaRPr lang="nb-NO" dirty="0">
              <a:latin typeface="+mn-lt"/>
            </a:endParaRPr>
          </a:p>
        </p:txBody>
      </p:sp>
      <p:pic>
        <p:nvPicPr>
          <p:cNvPr id="4" name="Bilde 3">
            <a:extLst>
              <a:ext uri="{FF2B5EF4-FFF2-40B4-BE49-F238E27FC236}">
                <a16:creationId xmlns:a16="http://schemas.microsoft.com/office/drawing/2014/main" id="{8D2AB45E-5E8F-C0B0-901F-8DEC5665F970}"/>
              </a:ext>
            </a:extLst>
          </p:cNvPr>
          <p:cNvPicPr>
            <a:picLocks noChangeAspect="1"/>
          </p:cNvPicPr>
          <p:nvPr/>
        </p:nvPicPr>
        <p:blipFill>
          <a:blip r:embed="rId6"/>
          <a:stretch>
            <a:fillRect/>
          </a:stretch>
        </p:blipFill>
        <p:spPr>
          <a:xfrm>
            <a:off x="106873" y="0"/>
            <a:ext cx="10301301" cy="6858000"/>
          </a:xfrm>
          <a:prstGeom prst="rect">
            <a:avLst/>
          </a:prstGeom>
        </p:spPr>
      </p:pic>
    </p:spTree>
    <p:extLst>
      <p:ext uri="{BB962C8B-B14F-4D97-AF65-F5344CB8AC3E}">
        <p14:creationId xmlns:p14="http://schemas.microsoft.com/office/powerpoint/2010/main" val="66224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909E6CBB-8F82-46D7-96B8-B26081785AF6}"/>
              </a:ext>
            </a:extLst>
          </p:cNvPr>
          <p:cNvSpPr txBox="1"/>
          <p:nvPr/>
        </p:nvSpPr>
        <p:spPr>
          <a:xfrm>
            <a:off x="600426" y="1716869"/>
            <a:ext cx="6094520" cy="1938992"/>
          </a:xfrm>
          <a:prstGeom prst="rect">
            <a:avLst/>
          </a:prstGeom>
          <a:noFill/>
        </p:spPr>
        <p:txBody>
          <a:bodyPr wrap="square">
            <a:spAutoFit/>
          </a:bodyPr>
          <a:lstStyle/>
          <a:p>
            <a:r>
              <a:rPr lang="nb-NO" b="1" dirty="0">
                <a:solidFill>
                  <a:schemeClr val="tx1"/>
                </a:solidFill>
              </a:rPr>
              <a:t>Del 2: Torsdag 5. </a:t>
            </a:r>
            <a:r>
              <a:rPr lang="nb-NO" b="1" dirty="0"/>
              <a:t>n</a:t>
            </a:r>
            <a:r>
              <a:rPr lang="nb-NO" b="1" dirty="0">
                <a:solidFill>
                  <a:schemeClr val="tx1"/>
                </a:solidFill>
              </a:rPr>
              <a:t>ovember</a:t>
            </a:r>
            <a:br>
              <a:rPr lang="nb-NO" b="1" dirty="0">
                <a:solidFill>
                  <a:schemeClr val="tx1"/>
                </a:solidFill>
              </a:rPr>
            </a:br>
            <a:r>
              <a:rPr lang="nb-NO" sz="2400" dirty="0">
                <a:solidFill>
                  <a:schemeClr val="tx1"/>
                </a:solidFill>
              </a:rPr>
              <a:t>Hvordan skrive en god eksamensoppgave?</a:t>
            </a:r>
            <a:br>
              <a:rPr lang="nb-NO" b="1" dirty="0">
                <a:solidFill>
                  <a:schemeClr val="tx1"/>
                </a:solidFill>
              </a:rPr>
            </a:br>
            <a:br>
              <a:rPr lang="nb-NO" b="1" dirty="0">
                <a:solidFill>
                  <a:schemeClr val="tx1"/>
                </a:solidFill>
              </a:rPr>
            </a:br>
            <a:r>
              <a:rPr lang="nb-NO" b="1" dirty="0">
                <a:solidFill>
                  <a:schemeClr val="tx1"/>
                </a:solidFill>
              </a:rPr>
              <a:t>Del 3: Onsdag </a:t>
            </a:r>
            <a:r>
              <a:rPr lang="nb-NO" b="1" dirty="0"/>
              <a:t>11</a:t>
            </a:r>
            <a:r>
              <a:rPr lang="nb-NO" b="1" dirty="0">
                <a:solidFill>
                  <a:schemeClr val="tx1"/>
                </a:solidFill>
              </a:rPr>
              <a:t>. </a:t>
            </a:r>
            <a:r>
              <a:rPr lang="nb-NO" b="1" dirty="0"/>
              <a:t>november</a:t>
            </a:r>
            <a:br>
              <a:rPr lang="nb-NO" b="1" dirty="0">
                <a:solidFill>
                  <a:schemeClr val="tx1"/>
                </a:solidFill>
              </a:rPr>
            </a:br>
            <a:r>
              <a:rPr lang="nb-NO" sz="2400" dirty="0">
                <a:solidFill>
                  <a:schemeClr val="tx1"/>
                </a:solidFill>
              </a:rPr>
              <a:t>Hva skjer på selve eksamensdagen </a:t>
            </a:r>
            <a:endParaRPr lang="nb-NO" dirty="0"/>
          </a:p>
        </p:txBody>
      </p:sp>
      <p:sp>
        <p:nvSpPr>
          <p:cNvPr id="6" name="Tittel 1">
            <a:extLst>
              <a:ext uri="{FF2B5EF4-FFF2-40B4-BE49-F238E27FC236}">
                <a16:creationId xmlns:a16="http://schemas.microsoft.com/office/drawing/2014/main" id="{6E31ECA6-F74C-467E-A8F4-ED0B1BA4F0A3}"/>
              </a:ext>
            </a:extLst>
          </p:cNvPr>
          <p:cNvSpPr>
            <a:spLocks noGrp="1"/>
          </p:cNvSpPr>
          <p:nvPr>
            <p:ph type="title"/>
          </p:nvPr>
        </p:nvSpPr>
        <p:spPr>
          <a:xfrm>
            <a:off x="600426" y="828610"/>
            <a:ext cx="10363200" cy="468313"/>
          </a:xfrm>
        </p:spPr>
        <p:txBody>
          <a:bodyPr/>
          <a:lstStyle/>
          <a:p>
            <a:r>
              <a:rPr lang="nb-NO" sz="3200" b="1" dirty="0">
                <a:latin typeface="Verdana" panose="020B0604030504040204" pitchFamily="34" charset="0"/>
                <a:ea typeface="Verdana" panose="020B0604030504040204" pitchFamily="34" charset="0"/>
              </a:rPr>
              <a:t>Eksamensmestringskurs – Veien videre</a:t>
            </a:r>
          </a:p>
        </p:txBody>
      </p:sp>
      <p:pic>
        <p:nvPicPr>
          <p:cNvPr id="8" name="Picture 2" descr="Eksamen i politikk og menneskerettigheter 2019 - Informasjonsside | NUPI">
            <a:extLst>
              <a:ext uri="{FF2B5EF4-FFF2-40B4-BE49-F238E27FC236}">
                <a16:creationId xmlns:a16="http://schemas.microsoft.com/office/drawing/2014/main" id="{C87D43A3-16F0-4789-A47E-26AC676023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2591" y="4250649"/>
            <a:ext cx="4182835" cy="2352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Fysisk læringsmiljø - Utdanningsdirektoratet - Forberedelse:">
            <a:extLst>
              <a:ext uri="{FF2B5EF4-FFF2-40B4-BE49-F238E27FC236}">
                <a16:creationId xmlns:a16="http://schemas.microsoft.com/office/drawing/2014/main" id="{4A1A3A30-DF37-4439-9975-3672F146CF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716869"/>
            <a:ext cx="5072235" cy="2357797"/>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1C975230-0897-456D-8074-1F2E6F2D6B83}"/>
              </a:ext>
            </a:extLst>
          </p:cNvPr>
          <p:cNvSpPr/>
          <p:nvPr/>
        </p:nvSpPr>
        <p:spPr>
          <a:xfrm>
            <a:off x="7410579" y="4494612"/>
            <a:ext cx="2741741" cy="115265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Lykke til </a:t>
            </a:r>
            <a:r>
              <a:rPr lang="nb-NO" dirty="0">
                <a:sym typeface="Wingdings" panose="05000000000000000000" pitchFamily="2" charset="2"/>
              </a:rPr>
              <a:t></a:t>
            </a:r>
            <a:endParaRPr lang="nb-NO" dirty="0"/>
          </a:p>
        </p:txBody>
      </p:sp>
    </p:spTree>
    <p:extLst>
      <p:ext uri="{BB962C8B-B14F-4D97-AF65-F5344CB8AC3E}">
        <p14:creationId xmlns:p14="http://schemas.microsoft.com/office/powerpoint/2010/main" val="40498854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FA548F-1A31-6F90-0B8B-D8220D0578E6}"/>
              </a:ext>
            </a:extLst>
          </p:cNvPr>
          <p:cNvSpPr>
            <a:spLocks noGrp="1"/>
          </p:cNvSpPr>
          <p:nvPr>
            <p:ph type="title"/>
          </p:nvPr>
        </p:nvSpPr>
        <p:spPr/>
        <p:txBody>
          <a:bodyPr/>
          <a:lstStyle/>
          <a:p>
            <a:r>
              <a:rPr lang="nb-NO" dirty="0"/>
              <a:t>Særskilt tilrettelegging av eksamen</a:t>
            </a:r>
          </a:p>
        </p:txBody>
      </p:sp>
      <p:sp>
        <p:nvSpPr>
          <p:cNvPr id="3" name="Plassholder for innhold 2">
            <a:extLst>
              <a:ext uri="{FF2B5EF4-FFF2-40B4-BE49-F238E27FC236}">
                <a16:creationId xmlns:a16="http://schemas.microsoft.com/office/drawing/2014/main" id="{4F659080-A1E7-002B-7C64-D959F843ED9F}"/>
              </a:ext>
            </a:extLst>
          </p:cNvPr>
          <p:cNvSpPr>
            <a:spLocks noGrp="1"/>
          </p:cNvSpPr>
          <p:nvPr>
            <p:ph idx="1"/>
          </p:nvPr>
        </p:nvSpPr>
        <p:spPr>
          <a:xfrm>
            <a:off x="1236948" y="1762472"/>
            <a:ext cx="9718104" cy="4114800"/>
          </a:xfrm>
        </p:spPr>
        <p:txBody>
          <a:bodyPr>
            <a:normAutofit lnSpcReduction="10000"/>
          </a:bodyPr>
          <a:lstStyle/>
          <a:p>
            <a:r>
              <a:rPr lang="nb-NO" dirty="0"/>
              <a:t>Søkes om i Privatistportalen</a:t>
            </a:r>
          </a:p>
          <a:p>
            <a:r>
              <a:rPr lang="nb-NO" dirty="0"/>
              <a:t>Søkefrist vår; 1. februar og høst; 15. september</a:t>
            </a:r>
          </a:p>
          <a:p>
            <a:pPr marL="0" indent="0">
              <a:buNone/>
            </a:pPr>
            <a:endParaRPr lang="nb-NO" dirty="0"/>
          </a:p>
          <a:p>
            <a:pPr marL="0" indent="0">
              <a:buNone/>
            </a:pPr>
            <a:r>
              <a:rPr lang="nb-NO" b="1" dirty="0"/>
              <a:t>Du kan søke om:</a:t>
            </a:r>
          </a:p>
          <a:p>
            <a:pPr marL="0" indent="0">
              <a:buNone/>
            </a:pPr>
            <a:endParaRPr lang="nb-NO" dirty="0"/>
          </a:p>
          <a:p>
            <a:r>
              <a:rPr lang="nb-NO" dirty="0"/>
              <a:t>Utvidet tid</a:t>
            </a:r>
          </a:p>
          <a:p>
            <a:r>
              <a:rPr lang="nb-NO" dirty="0"/>
              <a:t>Skjermet eksamensplass (et mindre rom med få kandidater)</a:t>
            </a:r>
          </a:p>
          <a:p>
            <a:r>
              <a:rPr lang="nb-NO" dirty="0"/>
              <a:t>Opplesing av eksamenstekst</a:t>
            </a:r>
          </a:p>
          <a:p>
            <a:endParaRPr lang="nb-NO" dirty="0"/>
          </a:p>
          <a:p>
            <a:pPr marL="0" indent="0">
              <a:buNone/>
            </a:pPr>
            <a:endParaRPr lang="nb-NO" dirty="0"/>
          </a:p>
          <a:p>
            <a:pPr marL="0" indent="0">
              <a:buNone/>
            </a:pPr>
            <a:r>
              <a:rPr lang="nb-NO" kern="1200" dirty="0">
                <a:latin typeface="Times New Roman" charset="0"/>
                <a:cs typeface="Times New Roman" charset="0"/>
              </a:rPr>
              <a:t>Du må dokumentere behovet for tilrettelegging ved å sende inn uttalelse fra sakkyndig instans. </a:t>
            </a:r>
            <a:endParaRPr lang="nb-NO" dirty="0"/>
          </a:p>
          <a:p>
            <a:endParaRPr lang="nb-NO" dirty="0"/>
          </a:p>
        </p:txBody>
      </p:sp>
      <p:sp>
        <p:nvSpPr>
          <p:cNvPr id="8" name="TekstSylinder 7">
            <a:extLst>
              <a:ext uri="{FF2B5EF4-FFF2-40B4-BE49-F238E27FC236}">
                <a16:creationId xmlns:a16="http://schemas.microsoft.com/office/drawing/2014/main" id="{F33C83D1-7B19-CAF1-8470-9D50C9E62D60}"/>
              </a:ext>
            </a:extLst>
          </p:cNvPr>
          <p:cNvSpPr txBox="1"/>
          <p:nvPr/>
        </p:nvSpPr>
        <p:spPr>
          <a:xfrm>
            <a:off x="8071687" y="661677"/>
            <a:ext cx="2986913" cy="1569660"/>
          </a:xfrm>
          <a:prstGeom prst="rect">
            <a:avLst/>
          </a:prstGeom>
          <a:noFill/>
          <a:ln>
            <a:solidFill>
              <a:srgbClr val="0082A5"/>
            </a:solidFill>
          </a:ln>
        </p:spPr>
        <p:txBody>
          <a:bodyPr wrap="square">
            <a:spAutoFit/>
          </a:bodyPr>
          <a:lstStyle/>
          <a:p>
            <a:r>
              <a:rPr kumimoji="0" lang="nb-NO" sz="1600" b="0" i="0" u="none" strike="noStrike" kern="1200" cap="none" spc="0" normalizeH="0" baseline="0" noProof="0" dirty="0">
                <a:ln>
                  <a:noFill/>
                </a:ln>
                <a:solidFill>
                  <a:srgbClr val="000000"/>
                </a:solidFill>
                <a:effectLst/>
                <a:uLnTx/>
                <a:uFillTx/>
                <a:latin typeface="Times New Roman" charset="0"/>
                <a:ea typeface="+mn-ea"/>
                <a:cs typeface="Times New Roman" charset="0"/>
              </a:rPr>
              <a:t>Du som har behov for særskilt tilrettelegging av eksamen på grunn av fysisk eller psykisk sykdom, skade eller funksjonsnedsettelse (ikke på bakgrunn av lavt språknivå)</a:t>
            </a:r>
            <a:endParaRPr lang="nb-NO" sz="1600" dirty="0"/>
          </a:p>
        </p:txBody>
      </p:sp>
    </p:spTree>
    <p:extLst>
      <p:ext uri="{BB962C8B-B14F-4D97-AF65-F5344CB8AC3E}">
        <p14:creationId xmlns:p14="http://schemas.microsoft.com/office/powerpoint/2010/main" val="2038162707"/>
      </p:ext>
    </p:extLst>
  </p:cSld>
  <p:clrMapOvr>
    <a:masterClrMapping/>
  </p:clrMapOvr>
</p:sld>
</file>

<file path=ppt/theme/theme1.xml><?xml version="1.0" encoding="utf-8"?>
<a:theme xmlns:a="http://schemas.openxmlformats.org/drawingml/2006/main" name="~-..--kunde-filer-mal_blaa_-_skulpturlandskap (11)">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82A3"/>
      </a:hlink>
      <a:folHlink>
        <a:srgbClr val="B2B2B2"/>
      </a:folHlink>
    </a:clrScheme>
    <a:fontScheme name="Standard utforming">
      <a:majorFont>
        <a:latin typeface="Arial"/>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mn-lt"/>
          </a:defRPr>
        </a:defPPr>
      </a:lstStyle>
    </a:txDef>
  </a:objectDefaults>
  <a:extraClrSchemeLst>
    <a:extraClrScheme>
      <a:clrScheme name="Standard utforming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 utforming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 utforming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 utforming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 utforming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 utforming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 utforming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al blaa powerpoint (1).pptx" id="{8F827CF9-0368-4326-9CFB-886E0BC5EBA6}" vid="{E754C082-F935-4C88-92DD-C7B5BB56434D}"/>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937DDC3D436C7049A78231735A7268CE" ma:contentTypeVersion="6" ma:contentTypeDescription="Opprett et nytt dokument." ma:contentTypeScope="" ma:versionID="c1dd5e0a3af540a6927aa817292208f9">
  <xsd:schema xmlns:xsd="http://www.w3.org/2001/XMLSchema" xmlns:xs="http://www.w3.org/2001/XMLSchema" xmlns:p="http://schemas.microsoft.com/office/2006/metadata/properties" xmlns:ns2="6c93fb3b-38a7-4c80-9742-c781338bad67" xmlns:ns3="24171479-9ab4-4e59-96ed-a3ad37b7e967" targetNamespace="http://schemas.microsoft.com/office/2006/metadata/properties" ma:root="true" ma:fieldsID="a6ed5a3cddff0831dbe715c351cd7c25" ns2:_="" ns3:_="">
    <xsd:import namespace="6c93fb3b-38a7-4c80-9742-c781338bad67"/>
    <xsd:import namespace="24171479-9ab4-4e59-96ed-a3ad37b7e96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93fb3b-38a7-4c80-9742-c781338bad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171479-9ab4-4e59-96ed-a3ad37b7e967"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973568-DC74-411D-B263-E104C2AC10BE}">
  <ds:schemaRefs>
    <ds:schemaRef ds:uri="http://schemas.microsoft.com/office/2006/documentManagement/types"/>
    <ds:schemaRef ds:uri="http://www.w3.org/XML/1998/namespace"/>
    <ds:schemaRef ds:uri="http://purl.org/dc/elements/1.1/"/>
    <ds:schemaRef ds:uri="6c93fb3b-38a7-4c80-9742-c781338bad67"/>
    <ds:schemaRef ds:uri="http://purl.org/dc/terms/"/>
    <ds:schemaRef ds:uri="http://schemas.microsoft.com/office/2006/metadata/properties"/>
    <ds:schemaRef ds:uri="http://schemas.microsoft.com/office/infopath/2007/PartnerControls"/>
    <ds:schemaRef ds:uri="http://schemas.openxmlformats.org/package/2006/metadata/core-properties"/>
    <ds:schemaRef ds:uri="24171479-9ab4-4e59-96ed-a3ad37b7e967"/>
    <ds:schemaRef ds:uri="http://purl.org/dc/dcmitype/"/>
  </ds:schemaRefs>
</ds:datastoreItem>
</file>

<file path=customXml/itemProps2.xml><?xml version="1.0" encoding="utf-8"?>
<ds:datastoreItem xmlns:ds="http://schemas.openxmlformats.org/officeDocument/2006/customXml" ds:itemID="{199818C4-9FE5-4922-BF9A-79984F79DD3F}">
  <ds:schemaRefs>
    <ds:schemaRef ds:uri="http://schemas.microsoft.com/sharepoint/v3/contenttype/forms"/>
  </ds:schemaRefs>
</ds:datastoreItem>
</file>

<file path=customXml/itemProps3.xml><?xml version="1.0" encoding="utf-8"?>
<ds:datastoreItem xmlns:ds="http://schemas.openxmlformats.org/officeDocument/2006/customXml" ds:itemID="{4AF899DA-19A4-41CE-8049-46896D6C20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93fb3b-38a7-4c80-9742-c781338bad67"/>
    <ds:schemaRef ds:uri="24171479-9ab4-4e59-96ed-a3ad37b7e9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6521</TotalTime>
  <Words>3440</Words>
  <Application>Microsoft Office PowerPoint</Application>
  <PresentationFormat>Widescreen</PresentationFormat>
  <Paragraphs>504</Paragraphs>
  <Slides>44</Slides>
  <Notes>44</Notes>
  <HiddenSlides>0</HiddenSlides>
  <MMClips>0</MMClips>
  <ScaleCrop>false</ScaleCrop>
  <HeadingPairs>
    <vt:vector size="6" baseType="variant">
      <vt:variant>
        <vt:lpstr>Brukte skrifter</vt:lpstr>
      </vt:variant>
      <vt:variant>
        <vt:i4>10</vt:i4>
      </vt:variant>
      <vt:variant>
        <vt:lpstr>Tema</vt:lpstr>
      </vt:variant>
      <vt:variant>
        <vt:i4>1</vt:i4>
      </vt:variant>
      <vt:variant>
        <vt:lpstr>Lysbildetitler</vt:lpstr>
      </vt:variant>
      <vt:variant>
        <vt:i4>44</vt:i4>
      </vt:variant>
    </vt:vector>
  </HeadingPairs>
  <TitlesOfParts>
    <vt:vector size="55" baseType="lpstr">
      <vt:lpstr>Arial</vt:lpstr>
      <vt:lpstr>Arial Unicode MS</vt:lpstr>
      <vt:lpstr>Calibri</vt:lpstr>
      <vt:lpstr>Neo Sans Std Light</vt:lpstr>
      <vt:lpstr>Roboto</vt:lpstr>
      <vt:lpstr>Segoe Script</vt:lpstr>
      <vt:lpstr>Source Sans Pro</vt:lpstr>
      <vt:lpstr>Times New Roman</vt:lpstr>
      <vt:lpstr>Verdana</vt:lpstr>
      <vt:lpstr>Wingdings</vt:lpstr>
      <vt:lpstr>~-..--kunde-filer-mal_blaa_-_skulpturlandskap (11)</vt:lpstr>
      <vt:lpstr>PowerPoint-presentasjon</vt:lpstr>
      <vt:lpstr>PowerPoint-presentasjon</vt:lpstr>
      <vt:lpstr>Først: Litt praktisk i Teams</vt:lpstr>
      <vt:lpstr>Program</vt:lpstr>
      <vt:lpstr>«Flaks er det som skjer når forberedelse møter mulighet».</vt:lpstr>
      <vt:lpstr>PowerPoint-presentasjon</vt:lpstr>
      <vt:lpstr>Tverrfaglig eksamensmestringskurs</vt:lpstr>
      <vt:lpstr>PowerPoint-presentasjon</vt:lpstr>
      <vt:lpstr>Krav om 2 eksamener</vt:lpstr>
      <vt:lpstr>Forberedelsesdag?</vt:lpstr>
      <vt:lpstr>PowerPoint-presentasjon</vt:lpstr>
      <vt:lpstr>Følgende fag/eksamener er nå med sikker nettleser  – Safe Exame Browser (SEB)</vt:lpstr>
      <vt:lpstr>PowerPoint-presentasjon</vt:lpstr>
      <vt:lpstr>PowerPoint-presentasjon</vt:lpstr>
      <vt:lpstr>PowerPoint-presentasjon</vt:lpstr>
      <vt:lpstr>To typer yrkesfaglige eksamener</vt:lpstr>
      <vt:lpstr>Del 1 - Forberedelse til eksamen</vt:lpstr>
      <vt:lpstr>PowerPoint-presentasjon</vt:lpstr>
      <vt:lpstr>Eksamensforberedelser steg for steg …</vt:lpstr>
      <vt:lpstr>PowerPoint-presentasjon</vt:lpstr>
      <vt:lpstr>PowerPoint-presentasjon</vt:lpstr>
      <vt:lpstr>Læreplan Vg3 – Opplæring i bedrift  </vt:lpstr>
      <vt:lpstr>TIPS! Lag liste med huskeord fra læreplan?</vt:lpstr>
      <vt:lpstr>Lærebøker – Vg2/Vg3-nivå</vt:lpstr>
      <vt:lpstr>Om fagboka som verktøy og  hvordan bli en aktiv leser?</vt:lpstr>
      <vt:lpstr>PowerPoint-presentasjon</vt:lpstr>
      <vt:lpstr>PowerPoint-presentasjon</vt:lpstr>
      <vt:lpstr>PowerPoint-presentasjon</vt:lpstr>
      <vt:lpstr>PowerPoint-presentasjon</vt:lpstr>
      <vt:lpstr>PowerPoint-presentasjon</vt:lpstr>
      <vt:lpstr>Tidligere gitte eksamensoppgaver? Udir.no, «Eksamennsoppgaver …» </vt:lpstr>
      <vt:lpstr>PowerPoint-presentasjon</vt:lpstr>
      <vt:lpstr>PowerPoint-presentasjon</vt:lpstr>
      <vt:lpstr>PowerPoint-presentasjon</vt:lpstr>
      <vt:lpstr>Tenk alltid på følgende når du øver deg på tidligere gitte eksamensoppgaver: </vt:lpstr>
      <vt:lpstr>Tverrfaglige tema – Hva går igjen i alle fag? – F.eks.</vt:lpstr>
      <vt:lpstr>Andre momenter i eksamensoppgaver - stikkord</vt:lpstr>
      <vt:lpstr>«Research» på egen bedrift, arbeidssteder og bransje? Hvorfor og hvordan?</vt:lpstr>
      <vt:lpstr>Tips: Samarbeid med andre</vt:lpstr>
      <vt:lpstr>Husk</vt:lpstr>
      <vt:lpstr>Oppsummering…</vt:lpstr>
      <vt:lpstr>PowerPoint-presentasjon</vt:lpstr>
      <vt:lpstr>Eksamensmestringskurs – Veien videre</vt:lpstr>
      <vt:lpstr>Særskilt tilrettelegging av eksamen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Christin Kristiansen</dc:creator>
  <cp:lastModifiedBy>Hanne Liland</cp:lastModifiedBy>
  <cp:revision>59</cp:revision>
  <cp:lastPrinted>2026-10-28T13:47:47Z</cp:lastPrinted>
  <dcterms:created xsi:type="dcterms:W3CDTF">2020-05-14T18:52:09Z</dcterms:created>
  <dcterms:modified xsi:type="dcterms:W3CDTF">2026-10-29T13:10:51Z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0x010100937DDC3D436C7049A78231735A7268CE</vt:lpwstr>
  </property>
</Properties>
</file>